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277" r:id="rId3"/>
    <p:sldId id="260" r:id="rId4"/>
    <p:sldId id="295" r:id="rId5"/>
    <p:sldId id="296" r:id="rId6"/>
    <p:sldId id="297" r:id="rId7"/>
    <p:sldId id="298" r:id="rId8"/>
    <p:sldId id="299" r:id="rId9"/>
    <p:sldId id="261" r:id="rId10"/>
    <p:sldId id="290" r:id="rId11"/>
    <p:sldId id="291" r:id="rId12"/>
    <p:sldId id="292" r:id="rId13"/>
    <p:sldId id="293" r:id="rId14"/>
    <p:sldId id="288" r:id="rId15"/>
    <p:sldId id="294" r:id="rId16"/>
    <p:sldId id="262" r:id="rId17"/>
    <p:sldId id="300" r:id="rId18"/>
    <p:sldId id="301" r:id="rId19"/>
    <p:sldId id="302" r:id="rId20"/>
    <p:sldId id="303" r:id="rId21"/>
    <p:sldId id="304" r:id="rId2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D5EA"/>
    <a:srgbClr val="E9E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7D487C-242A-47F9-9CE9-33C66A2841F4}" v="22" dt="2022-11-25T08:36:24.9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02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8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 Maisonneuve" userId="0358f753-2b8b-4197-aac8-7db888e792a5" providerId="ADAL" clId="{2DBD23E4-6E69-482E-AE6B-AD683C067537}"/>
    <pc:docChg chg="modSld">
      <pc:chgData name="Marie Maisonneuve" userId="0358f753-2b8b-4197-aac8-7db888e792a5" providerId="ADAL" clId="{2DBD23E4-6E69-482E-AE6B-AD683C067537}" dt="2022-11-24T16:51:56.892" v="2" actId="20577"/>
      <pc:docMkLst>
        <pc:docMk/>
      </pc:docMkLst>
      <pc:sldChg chg="modSp mod">
        <pc:chgData name="Marie Maisonneuve" userId="0358f753-2b8b-4197-aac8-7db888e792a5" providerId="ADAL" clId="{2DBD23E4-6E69-482E-AE6B-AD683C067537}" dt="2022-11-24T16:51:56.892" v="2" actId="20577"/>
        <pc:sldMkLst>
          <pc:docMk/>
          <pc:sldMk cId="3392243124" sldId="257"/>
        </pc:sldMkLst>
        <pc:graphicFrameChg chg="modGraphic">
          <ac:chgData name="Marie Maisonneuve" userId="0358f753-2b8b-4197-aac8-7db888e792a5" providerId="ADAL" clId="{2DBD23E4-6E69-482E-AE6B-AD683C067537}" dt="2022-11-24T16:51:56.892" v="2" actId="20577"/>
          <ac:graphicFrameMkLst>
            <pc:docMk/>
            <pc:sldMk cId="3392243124" sldId="257"/>
            <ac:graphicFrameMk id="4" creationId="{2F2AF142-C3C6-4AC9-A695-07BDECE9ECC4}"/>
          </ac:graphicFrameMkLst>
        </pc:graphicFrameChg>
      </pc:sldChg>
    </pc:docChg>
  </pc:docChgLst>
  <pc:docChgLst>
    <pc:chgData name="Marie Maisonneuve" userId="0358f753-2b8b-4197-aac8-7db888e792a5" providerId="ADAL" clId="{2D7D487C-242A-47F9-9CE9-33C66A2841F4}"/>
    <pc:docChg chg="undo custSel modSld">
      <pc:chgData name="Marie Maisonneuve" userId="0358f753-2b8b-4197-aac8-7db888e792a5" providerId="ADAL" clId="{2D7D487C-242A-47F9-9CE9-33C66A2841F4}" dt="2022-11-25T08:44:52.806" v="433" actId="20577"/>
      <pc:docMkLst>
        <pc:docMk/>
      </pc:docMkLst>
      <pc:sldChg chg="addSp delSp modSp mod delAnim modAnim">
        <pc:chgData name="Marie Maisonneuve" userId="0358f753-2b8b-4197-aac8-7db888e792a5" providerId="ADAL" clId="{2D7D487C-242A-47F9-9CE9-33C66A2841F4}" dt="2022-11-25T08:44:29.897" v="431" actId="313"/>
        <pc:sldMkLst>
          <pc:docMk/>
          <pc:sldMk cId="1878330188" sldId="256"/>
        </pc:sldMkLst>
        <pc:spChg chg="mod">
          <ac:chgData name="Marie Maisonneuve" userId="0358f753-2b8b-4197-aac8-7db888e792a5" providerId="ADAL" clId="{2D7D487C-242A-47F9-9CE9-33C66A2841F4}" dt="2022-11-25T08:41:37.205" v="388" actId="1076"/>
          <ac:spMkLst>
            <pc:docMk/>
            <pc:sldMk cId="1878330188" sldId="256"/>
            <ac:spMk id="2" creationId="{03423982-1BDD-4283-A69C-A1F4ABE3A00B}"/>
          </ac:spMkLst>
        </pc:spChg>
        <pc:spChg chg="mod">
          <ac:chgData name="Marie Maisonneuve" userId="0358f753-2b8b-4197-aac8-7db888e792a5" providerId="ADAL" clId="{2D7D487C-242A-47F9-9CE9-33C66A2841F4}" dt="2022-11-25T08:44:29.897" v="431" actId="313"/>
          <ac:spMkLst>
            <pc:docMk/>
            <pc:sldMk cId="1878330188" sldId="256"/>
            <ac:spMk id="3" creationId="{C2CDCBBF-78C5-43AB-8650-74EB52803DEB}"/>
          </ac:spMkLst>
        </pc:spChg>
        <pc:spChg chg="add del mod">
          <ac:chgData name="Marie Maisonneuve" userId="0358f753-2b8b-4197-aac8-7db888e792a5" providerId="ADAL" clId="{2D7D487C-242A-47F9-9CE9-33C66A2841F4}" dt="2022-11-25T08:19:30.048" v="8" actId="478"/>
          <ac:spMkLst>
            <pc:docMk/>
            <pc:sldMk cId="1878330188" sldId="256"/>
            <ac:spMk id="5" creationId="{AD4A381D-E0CC-43A5-9D3E-7ECFB5245AD6}"/>
          </ac:spMkLst>
        </pc:spChg>
        <pc:spChg chg="add del mod">
          <ac:chgData name="Marie Maisonneuve" userId="0358f753-2b8b-4197-aac8-7db888e792a5" providerId="ADAL" clId="{2D7D487C-242A-47F9-9CE9-33C66A2841F4}" dt="2022-11-25T08:19:42.347" v="11" actId="478"/>
          <ac:spMkLst>
            <pc:docMk/>
            <pc:sldMk cId="1878330188" sldId="256"/>
            <ac:spMk id="6" creationId="{D8562708-6235-46B2-8471-25279C6EB27A}"/>
          </ac:spMkLst>
        </pc:spChg>
        <pc:spChg chg="add del mod">
          <ac:chgData name="Marie Maisonneuve" userId="0358f753-2b8b-4197-aac8-7db888e792a5" providerId="ADAL" clId="{2D7D487C-242A-47F9-9CE9-33C66A2841F4}" dt="2022-11-25T08:19:32.924" v="10" actId="478"/>
          <ac:spMkLst>
            <pc:docMk/>
            <pc:sldMk cId="1878330188" sldId="256"/>
            <ac:spMk id="7" creationId="{B5318C3D-2218-48BF-80E2-1C0D2743FEFD}"/>
          </ac:spMkLst>
        </pc:spChg>
        <pc:spChg chg="add del mod">
          <ac:chgData name="Marie Maisonneuve" userId="0358f753-2b8b-4197-aac8-7db888e792a5" providerId="ADAL" clId="{2D7D487C-242A-47F9-9CE9-33C66A2841F4}" dt="2022-11-25T08:19:31.087" v="9" actId="478"/>
          <ac:spMkLst>
            <pc:docMk/>
            <pc:sldMk cId="1878330188" sldId="256"/>
            <ac:spMk id="8" creationId="{B0CD9D6C-27F9-4E54-87C2-F9FBCB0D5714}"/>
          </ac:spMkLst>
        </pc:spChg>
        <pc:spChg chg="add del mod">
          <ac:chgData name="Marie Maisonneuve" userId="0358f753-2b8b-4197-aac8-7db888e792a5" providerId="ADAL" clId="{2D7D487C-242A-47F9-9CE9-33C66A2841F4}" dt="2022-11-25T08:19:50.263" v="14" actId="478"/>
          <ac:spMkLst>
            <pc:docMk/>
            <pc:sldMk cId="1878330188" sldId="256"/>
            <ac:spMk id="9" creationId="{DC98B030-9881-4D86-A0D5-EDAC9CAE5276}"/>
          </ac:spMkLst>
        </pc:spChg>
        <pc:spChg chg="add del mod">
          <ac:chgData name="Marie Maisonneuve" userId="0358f753-2b8b-4197-aac8-7db888e792a5" providerId="ADAL" clId="{2D7D487C-242A-47F9-9CE9-33C66A2841F4}" dt="2022-11-25T08:19:50.263" v="14" actId="478"/>
          <ac:spMkLst>
            <pc:docMk/>
            <pc:sldMk cId="1878330188" sldId="256"/>
            <ac:spMk id="10" creationId="{FFEB577D-E7C2-48CE-8DF0-2C81560D5ABA}"/>
          </ac:spMkLst>
        </pc:spChg>
        <pc:spChg chg="add del mod">
          <ac:chgData name="Marie Maisonneuve" userId="0358f753-2b8b-4197-aac8-7db888e792a5" providerId="ADAL" clId="{2D7D487C-242A-47F9-9CE9-33C66A2841F4}" dt="2022-11-25T08:19:54.270" v="16" actId="478"/>
          <ac:spMkLst>
            <pc:docMk/>
            <pc:sldMk cId="1878330188" sldId="256"/>
            <ac:spMk id="11" creationId="{BD6639FD-7DD8-4C0A-A7AA-4F7DB7C719E0}"/>
          </ac:spMkLst>
        </pc:spChg>
        <pc:spChg chg="add del mod">
          <ac:chgData name="Marie Maisonneuve" userId="0358f753-2b8b-4197-aac8-7db888e792a5" providerId="ADAL" clId="{2D7D487C-242A-47F9-9CE9-33C66A2841F4}" dt="2022-11-25T08:20:10.304" v="18" actId="478"/>
          <ac:spMkLst>
            <pc:docMk/>
            <pc:sldMk cId="1878330188" sldId="256"/>
            <ac:spMk id="12" creationId="{D5D1FC91-8A6F-4F66-9879-EDC06089E666}"/>
          </ac:spMkLst>
        </pc:spChg>
        <pc:picChg chg="add mod">
          <ac:chgData name="Marie Maisonneuve" userId="0358f753-2b8b-4197-aac8-7db888e792a5" providerId="ADAL" clId="{2D7D487C-242A-47F9-9CE9-33C66A2841F4}" dt="2022-11-25T08:36:24.932" v="25" actId="14100"/>
          <ac:picMkLst>
            <pc:docMk/>
            <pc:sldMk cId="1878330188" sldId="256"/>
            <ac:picMk id="4" creationId="{C6A5F058-5770-4181-851E-2A32B40E745A}"/>
          </ac:picMkLst>
        </pc:picChg>
      </pc:sldChg>
      <pc:sldChg chg="modSp mod">
        <pc:chgData name="Marie Maisonneuve" userId="0358f753-2b8b-4197-aac8-7db888e792a5" providerId="ADAL" clId="{2D7D487C-242A-47F9-9CE9-33C66A2841F4}" dt="2022-11-25T08:44:52.806" v="433" actId="20577"/>
        <pc:sldMkLst>
          <pc:docMk/>
          <pc:sldMk cId="3392243124" sldId="257"/>
        </pc:sldMkLst>
        <pc:graphicFrameChg chg="modGraphic">
          <ac:chgData name="Marie Maisonneuve" userId="0358f753-2b8b-4197-aac8-7db888e792a5" providerId="ADAL" clId="{2D7D487C-242A-47F9-9CE9-33C66A2841F4}" dt="2022-11-25T08:20:34.602" v="23" actId="403"/>
          <ac:graphicFrameMkLst>
            <pc:docMk/>
            <pc:sldMk cId="3392243124" sldId="257"/>
            <ac:graphicFrameMk id="4" creationId="{2F2AF142-C3C6-4AC9-A695-07BDECE9ECC4}"/>
          </ac:graphicFrameMkLst>
        </pc:graphicFrameChg>
        <pc:graphicFrameChg chg="modGraphic">
          <ac:chgData name="Marie Maisonneuve" userId="0358f753-2b8b-4197-aac8-7db888e792a5" providerId="ADAL" clId="{2D7D487C-242A-47F9-9CE9-33C66A2841F4}" dt="2022-11-25T08:44:52.806" v="433" actId="20577"/>
          <ac:graphicFrameMkLst>
            <pc:docMk/>
            <pc:sldMk cId="3392243124" sldId="257"/>
            <ac:graphicFrameMk id="5" creationId="{1ED31E79-41BF-43FC-984D-0E68949CA859}"/>
          </ac:graphicFrameMkLst>
        </pc:graphicFrameChg>
      </pc:sldChg>
      <pc:sldChg chg="modSp mod">
        <pc:chgData name="Marie Maisonneuve" userId="0358f753-2b8b-4197-aac8-7db888e792a5" providerId="ADAL" clId="{2D7D487C-242A-47F9-9CE9-33C66A2841F4}" dt="2022-11-25T08:44:42.602" v="432" actId="313"/>
        <pc:sldMkLst>
          <pc:docMk/>
          <pc:sldMk cId="1162714272" sldId="258"/>
        </pc:sldMkLst>
        <pc:graphicFrameChg chg="modGraphic">
          <ac:chgData name="Marie Maisonneuve" userId="0358f753-2b8b-4197-aac8-7db888e792a5" providerId="ADAL" clId="{2D7D487C-242A-47F9-9CE9-33C66A2841F4}" dt="2022-11-25T08:20:30.172" v="21" actId="403"/>
          <ac:graphicFrameMkLst>
            <pc:docMk/>
            <pc:sldMk cId="1162714272" sldId="258"/>
            <ac:graphicFrameMk id="4" creationId="{E61F7520-5E37-4A3F-8EBA-3E58E633564D}"/>
          </ac:graphicFrameMkLst>
        </pc:graphicFrameChg>
        <pc:graphicFrameChg chg="modGraphic">
          <ac:chgData name="Marie Maisonneuve" userId="0358f753-2b8b-4197-aac8-7db888e792a5" providerId="ADAL" clId="{2D7D487C-242A-47F9-9CE9-33C66A2841F4}" dt="2022-11-25T08:44:42.602" v="432" actId="313"/>
          <ac:graphicFrameMkLst>
            <pc:docMk/>
            <pc:sldMk cId="1162714272" sldId="258"/>
            <ac:graphicFrameMk id="5" creationId="{1CFF653B-8420-43EB-8BCE-4F89C785A3CF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82AF67-D877-44D0-B7A3-429F7B5F9C96}" type="datetimeFigureOut">
              <a:rPr lang="fr-FR" smtClean="0"/>
              <a:t>30/06/2025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2FFE96-F9B8-40BE-92C8-D4C0A5A30E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1991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D67793-80C9-47B3-913A-3C3F17938E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D089735-5232-4474-8326-4989A47C20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126E3EF-3A91-41DF-8DB9-1477E3819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33CBE-058B-4A89-B8EF-226F211417BD}" type="datetime1">
              <a:rPr lang="fr-FR" smtClean="0"/>
              <a:t>30/06/2025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606118A-9ED9-4217-9DD9-487F66050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2D273E-61E2-45C0-A9FC-467FE4717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9274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97A87A-F04F-4343-BFB8-B0CF87CD1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0DADD49-5880-4834-AA94-23114254BD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A46AE5A-DAC5-4FBF-A371-E45215A7D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F454-7F8B-4368-80A8-B38E9EB2C2E9}" type="datetime1">
              <a:rPr lang="fr-FR" smtClean="0"/>
              <a:t>30/06/2025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8533550-C6FA-4055-A8B6-A60BFF49C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68CB61-1FFF-438F-8BEF-427DBA655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7923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C4CBF9D-19D8-49F7-86D6-BA949F23E4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29C1C92-39A9-4893-8831-678489D50D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0F4FB2-D52D-4EC5-994D-B119759FD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3000B-CCF4-444C-9928-4627C66706FC}" type="datetime1">
              <a:rPr lang="fr-FR" smtClean="0"/>
              <a:t>30/06/2025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706D846-3CDC-4F8E-92E8-60C603BE2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19CF41-D869-4EAE-BEBD-5686AADFF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0639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564BD1-31FE-42B0-88BB-0C30D2C15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AB2054-C61E-43A6-8381-71D97DD35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09E95D-505E-4D4C-BC7D-289177637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A177C-6334-4F81-B46D-A1D57B8981EB}" type="datetime1">
              <a:rPr lang="fr-FR" smtClean="0"/>
              <a:t>30/06/2025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48063F-B702-4672-AC4E-F5441BF87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BDEB61-9B6D-4DC8-B00E-7F1092559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133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9E76B-2EF1-4BD6-80B4-5A2031EC3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855C66-2FCF-4198-BF1A-75044BB01F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891A2F-1733-4735-A741-B82EB2290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FB7D-752F-4911-B2D8-0198AC1C6610}" type="datetime1">
              <a:rPr lang="fr-FR" smtClean="0"/>
              <a:t>30/06/2025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CCDEC1-8735-48F2-979D-9DB58BFBE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F800310-2647-4664-9383-86604EFBB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3980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D1CEB-9F93-4ED6-85D9-A4867754E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6FAF50F-BE1E-4C4B-AF21-6B1C6D1B7E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612D33C-439E-475C-BE87-68A0AAA33F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CCB2900-95B0-4680-BADE-3497EAC13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1EF70-DA28-4902-AAD1-FEC48613304E}" type="datetime1">
              <a:rPr lang="fr-FR" smtClean="0"/>
              <a:t>30/06/2025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30AF72B-D14D-49B2-8A35-78A983582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788DB5-51FB-4956-8E80-41AD1BD9E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3122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E9042B-06C9-4655-B4C1-E97E35812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A85DBA0-F8F9-49A9-96F1-C6ACF7B850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08ACFA7-899C-46EB-9A8F-600B0D04EF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D8801BE-E863-44E5-AF95-F7B636A589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EBB162F-1AC0-4230-ADA0-7596ED6BEA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D330FD0-9C58-4281-B871-370008D36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7D55-0594-4B47-B659-7C16B9A705B4}" type="datetime1">
              <a:rPr lang="fr-FR" smtClean="0"/>
              <a:t>30/06/2025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4376C31-C8EB-44F7-9F05-229888FFC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5243A98-BCE4-4834-A0EB-70A1BD513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6946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2C8C3F-5129-41CF-88C6-F9851633A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814709C-8A69-4760-ADB9-382822E7E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AAB13-6C9E-4F6B-815E-883DDDC49C00}" type="datetime1">
              <a:rPr lang="fr-FR" smtClean="0"/>
              <a:t>30/06/2025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EFAB678-1D04-492D-962D-47EE30CC9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266D197-B7E9-4780-B569-B83E1810F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5017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1CBB41D-ADB6-45C5-8B88-926C41B48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443D-B5B2-4C02-AAE8-7D1F62626FCC}" type="datetime1">
              <a:rPr lang="fr-FR" smtClean="0"/>
              <a:t>30/06/2025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02E0CCD-E95D-43E7-A865-4EA7F0B4C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BB03D1C-129F-48B0-99EE-5D549E4F9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4192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932F60-564C-4CC7-A61A-B34EA1728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D1A361-2B7C-4996-A534-364140998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590D2DD-D9FA-4D6C-A57C-1208AD6AA7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82EB41D-5481-45AD-BCFD-F99A1380E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87C8-D3A6-4242-B26F-47B4C464CEE4}" type="datetime1">
              <a:rPr lang="fr-FR" smtClean="0"/>
              <a:t>30/06/2025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4301A3E-09A9-471A-80E4-50475D04F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020005C-3742-40E9-9716-9AA81EF69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2941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59CB93-B8D5-4BDB-8297-E6A12ECEC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DD34210-100C-4EA9-AEFB-18A4EFA0ED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F4A00A8-63AC-47C1-ADBB-A4872EE0FE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05A623-C81F-49C1-BC4F-DE8988160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E6A63-85D1-425A-8D20-D4302574251C}" type="datetime1">
              <a:rPr lang="fr-FR" smtClean="0"/>
              <a:t>30/06/2025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583C8F0-C6C5-49C8-A37E-B403E1537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82AE87B-5380-4377-8F71-E7A880681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794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892B56E-CF90-4C0B-8EFE-57439B194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86DD960-1539-4287-9046-FDB2BD3D8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040E518-32D5-490E-A5EC-D73EE29A1A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F4EA8-3017-4223-AF5D-033514FA75D5}" type="datetime1">
              <a:rPr lang="fr-FR" smtClean="0"/>
              <a:t>30/06/2025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B88CA7-E86D-44EC-AF0F-AF32FE2DBB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DCAA706-8D4C-4D9E-80E1-3B45A5A845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2525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423982-1BDD-4283-A69C-A1F4ABE3A0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4428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fr-FR" sz="4400" b="1" dirty="0">
                <a:latin typeface="Marianne" panose="02000000000000000000" pitchFamily="50" charset="0"/>
              </a:rPr>
              <a:t>PARTENARIAT D’INNOVATION QCP </a:t>
            </a:r>
            <a:br>
              <a:rPr lang="fr-FR" sz="4400" b="1" dirty="0">
                <a:latin typeface="Marianne" panose="02000000000000000000" pitchFamily="50" charset="0"/>
              </a:rPr>
            </a:br>
            <a:r>
              <a:rPr lang="fr-FR" sz="4400" dirty="0">
                <a:latin typeface="Marianne" panose="02000000000000000000" pitchFamily="50" charset="0"/>
              </a:rPr>
              <a:t>Cadre de présentation graphique des références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2CDCBBF-78C5-43AB-8650-74EB52803D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34746"/>
            <a:ext cx="9144000" cy="2317811"/>
          </a:xfrm>
        </p:spPr>
        <p:txBody>
          <a:bodyPr>
            <a:normAutofit lnSpcReduction="10000"/>
          </a:bodyPr>
          <a:lstStyle/>
          <a:p>
            <a:r>
              <a:rPr lang="fr-FR" sz="1800" b="1" dirty="0">
                <a:solidFill>
                  <a:schemeClr val="accent5">
                    <a:lumMod val="75000"/>
                  </a:schemeClr>
                </a:solidFill>
                <a:latin typeface="Marianne" panose="02000000000000000000" pitchFamily="50" charset="0"/>
              </a:rPr>
              <a:t>[Nom ou raison sociale du mandataire]</a:t>
            </a:r>
          </a:p>
          <a:p>
            <a:r>
              <a:rPr lang="fr-FR" sz="1800" b="1" dirty="0">
                <a:solidFill>
                  <a:schemeClr val="accent5">
                    <a:lumMod val="75000"/>
                  </a:schemeClr>
                </a:solidFill>
                <a:latin typeface="Marianne" panose="02000000000000000000" pitchFamily="50" charset="0"/>
              </a:rPr>
              <a:t>[Nom du ou des architectes en charge de la conception]</a:t>
            </a:r>
          </a:p>
          <a:p>
            <a:endParaRPr lang="fr-FR" sz="1500" dirty="0">
              <a:latin typeface="Marianne" panose="02000000000000000000" pitchFamily="50" charset="0"/>
            </a:endParaRPr>
          </a:p>
          <a:p>
            <a:r>
              <a:rPr lang="fr-FR" sz="1500" dirty="0">
                <a:latin typeface="Marianne" panose="02000000000000000000" pitchFamily="50" charset="0"/>
              </a:rPr>
              <a:t>1 diapositive par référence – entre 2 et 3 illustrations (dont au moins 1 illustration montrant les espaces intérieurs de la construction) par référence Informations à renseigner sur chaque diapositive </a:t>
            </a:r>
          </a:p>
          <a:p>
            <a:endParaRPr lang="fr-FR" sz="1500" dirty="0">
              <a:latin typeface="Marianne" panose="02000000000000000000" pitchFamily="50" charset="0"/>
            </a:endParaRPr>
          </a:p>
          <a:p>
            <a:r>
              <a:rPr lang="fr-FR" sz="1500" dirty="0">
                <a:latin typeface="Marianne" panose="02000000000000000000" pitchFamily="50" charset="0"/>
              </a:rPr>
              <a:t>16 diapositives au total</a:t>
            </a:r>
          </a:p>
          <a:p>
            <a:endParaRPr lang="fr-FR" sz="1500" dirty="0">
              <a:latin typeface="Marianne" panose="02000000000000000000" pitchFamily="50" charset="0"/>
            </a:endParaRPr>
          </a:p>
          <a:p>
            <a:endParaRPr lang="fr-FR" sz="2600" dirty="0">
              <a:latin typeface="Marianne" panose="02000000000000000000" pitchFamily="50" charset="0"/>
            </a:endParaRPr>
          </a:p>
          <a:p>
            <a:endParaRPr lang="fr-FR" sz="2600" dirty="0">
              <a:latin typeface="Marianne" panose="02000000000000000000" pitchFamily="50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6A5F058-5770-4181-851E-2A32B40E7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088"/>
          <a:stretch>
            <a:fillRect/>
          </a:stretch>
        </p:blipFill>
        <p:spPr bwMode="auto">
          <a:xfrm>
            <a:off x="190888" y="202377"/>
            <a:ext cx="1146206" cy="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8330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DDDA38-4A49-AF21-1FCB-A9208B64DB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D624007B-3E02-0FDC-CA5C-482839F70E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259392"/>
              </p:ext>
            </p:extLst>
          </p:nvPr>
        </p:nvGraphicFramePr>
        <p:xfrm>
          <a:off x="9524" y="0"/>
          <a:ext cx="12191999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088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2312894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6560429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4675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N°6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[nom/raison sociale du mandataire du groupement]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ENTREPRISE(S)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6B740642-BC91-4358-B98B-7B76FBD05B88}"/>
              </a:ext>
            </a:extLst>
          </p:cNvPr>
          <p:cNvSpPr/>
          <p:nvPr/>
        </p:nvSpPr>
        <p:spPr>
          <a:xfrm>
            <a:off x="-9524" y="413092"/>
            <a:ext cx="12192000" cy="4467895"/>
          </a:xfrm>
          <a:prstGeom prst="rect">
            <a:avLst/>
          </a:prstGeom>
          <a:pattFill prst="smGrid">
            <a:fgClr>
              <a:srgbClr val="D0D8E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i="1" dirty="0">
                <a:solidFill>
                  <a:srgbClr val="00338D"/>
                </a:solidFill>
              </a:rPr>
              <a:t>3 vues maximum et 2 minimum</a:t>
            </a:r>
          </a:p>
          <a:p>
            <a:pPr algn="ctr"/>
            <a:endParaRPr lang="fr-FR" sz="2000" i="1" dirty="0">
              <a:solidFill>
                <a:srgbClr val="00338D"/>
              </a:solidFill>
            </a:endParaRPr>
          </a:p>
          <a:p>
            <a:pPr algn="ctr"/>
            <a:r>
              <a:rPr lang="fr-FR" sz="2000" i="1" dirty="0">
                <a:solidFill>
                  <a:srgbClr val="00338D"/>
                </a:solidFill>
              </a:rPr>
              <a:t>au moins 1 vue intérieure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sz="1400" i="1" dirty="0">
                <a:solidFill>
                  <a:srgbClr val="00338D"/>
                </a:solidFill>
              </a:rPr>
              <a:t>Photos, illustrations générales du projet, détail architectural ou schéma représentatif (éventuellement) …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i="1" dirty="0">
                <a:solidFill>
                  <a:srgbClr val="FF0000"/>
                </a:solidFill>
              </a:rPr>
              <a:t>NE MODIFIER NI LES DIMENSIONS DU CADRE NI LA MISE EN PAGE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A2871B46-3BE4-7460-2994-98C2080803B5}"/>
              </a:ext>
            </a:extLst>
          </p:cNvPr>
          <p:cNvGraphicFramePr>
            <a:graphicFrameLocks noGrp="1"/>
          </p:cNvGraphicFramePr>
          <p:nvPr/>
        </p:nvGraphicFramePr>
        <p:xfrm>
          <a:off x="-4762" y="4667000"/>
          <a:ext cx="12201527" cy="2191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22418">
                  <a:extLst>
                    <a:ext uri="{9D8B030D-6E8A-4147-A177-3AD203B41FA5}">
                      <a16:colId xmlns:a16="http://schemas.microsoft.com/office/drawing/2014/main" val="609977338"/>
                    </a:ext>
                  </a:extLst>
                </a:gridCol>
                <a:gridCol w="2415709">
                  <a:extLst>
                    <a:ext uri="{9D8B030D-6E8A-4147-A177-3AD203B41FA5}">
                      <a16:colId xmlns:a16="http://schemas.microsoft.com/office/drawing/2014/main" val="1986046292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513559489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289989409"/>
                    </a:ext>
                  </a:extLst>
                </a:gridCol>
              </a:tblGrid>
              <a:tr h="251460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Membre de l'équipe concerné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Nature constructive (bois, métal, béton…) de la préfabrication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Eléments du projet réalisés de manière préfabriquée (2D / 3D)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5032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525766"/>
                  </a:ext>
                </a:extLst>
              </a:tr>
              <a:tr h="229536">
                <a:tc>
                  <a:txBody>
                    <a:bodyPr/>
                    <a:lstStyle/>
                    <a:p>
                      <a:pPr algn="r"/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Missions, rôle et « composantes » 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80503"/>
                  </a:ext>
                </a:extLst>
              </a:tr>
              <a:tr h="238717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Maître d’ouvrage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5658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Nature de l’opération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448"/>
                  </a:ext>
                </a:extLst>
              </a:tr>
              <a:tr h="24587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Innovations introduites par l’entreprise dans son process de conception et / ou de réalisation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55346"/>
                  </a:ext>
                </a:extLst>
              </a:tr>
              <a:tr h="24587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Localisation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5152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966642"/>
                  </a:ext>
                </a:extLst>
              </a:tr>
              <a:tr h="166050">
                <a:tc>
                  <a:txBody>
                    <a:bodyPr/>
                    <a:lstStyle/>
                    <a:p>
                      <a:pPr algn="r"/>
                      <a:r>
                        <a:rPr lang="fr-FR" sz="100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Année de mise en service ou avancement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44812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Coûts des travaux K€ HT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037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Surface (SDP en m²)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012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2106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161A64-0EF1-91A3-E2AB-B5BA5001AA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6DF0B614-0E6B-94EE-C899-E13D819BDA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319217"/>
              </p:ext>
            </p:extLst>
          </p:nvPr>
        </p:nvGraphicFramePr>
        <p:xfrm>
          <a:off x="9524" y="0"/>
          <a:ext cx="12191999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088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2312894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6560429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4675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N°7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[nom/raison sociale du mandataire du groupement]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ENTREPRISE(S)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BBB1B56D-916C-B190-8875-D4522D692473}"/>
              </a:ext>
            </a:extLst>
          </p:cNvPr>
          <p:cNvSpPr/>
          <p:nvPr/>
        </p:nvSpPr>
        <p:spPr>
          <a:xfrm>
            <a:off x="-9524" y="413092"/>
            <a:ext cx="12192000" cy="4467895"/>
          </a:xfrm>
          <a:prstGeom prst="rect">
            <a:avLst/>
          </a:prstGeom>
          <a:pattFill prst="smGrid">
            <a:fgClr>
              <a:srgbClr val="D0D8E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i="1" dirty="0">
                <a:solidFill>
                  <a:srgbClr val="00338D"/>
                </a:solidFill>
              </a:rPr>
              <a:t>3 vues maximum et 2 minimum</a:t>
            </a:r>
          </a:p>
          <a:p>
            <a:pPr algn="ctr"/>
            <a:endParaRPr lang="fr-FR" sz="2000" i="1" dirty="0">
              <a:solidFill>
                <a:srgbClr val="00338D"/>
              </a:solidFill>
            </a:endParaRPr>
          </a:p>
          <a:p>
            <a:pPr algn="ctr"/>
            <a:r>
              <a:rPr lang="fr-FR" sz="2000" i="1" dirty="0">
                <a:solidFill>
                  <a:srgbClr val="00338D"/>
                </a:solidFill>
              </a:rPr>
              <a:t>au moins 1 vue intérieure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sz="1400" i="1" dirty="0">
                <a:solidFill>
                  <a:srgbClr val="00338D"/>
                </a:solidFill>
              </a:rPr>
              <a:t>Photos, illustrations générales du projet, détail architectural ou schéma représentatif (éventuellement) …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i="1" dirty="0">
                <a:solidFill>
                  <a:srgbClr val="FF0000"/>
                </a:solidFill>
              </a:rPr>
              <a:t>NE MODIFIER NI LES DIMENSIONS DU CADRE NI LA MISE EN PAGE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EA2A0A5A-BAB4-A104-6D20-A78A4D4C39B2}"/>
              </a:ext>
            </a:extLst>
          </p:cNvPr>
          <p:cNvGraphicFramePr>
            <a:graphicFrameLocks noGrp="1"/>
          </p:cNvGraphicFramePr>
          <p:nvPr/>
        </p:nvGraphicFramePr>
        <p:xfrm>
          <a:off x="-4762" y="4667000"/>
          <a:ext cx="12201527" cy="2191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22418">
                  <a:extLst>
                    <a:ext uri="{9D8B030D-6E8A-4147-A177-3AD203B41FA5}">
                      <a16:colId xmlns:a16="http://schemas.microsoft.com/office/drawing/2014/main" val="609977338"/>
                    </a:ext>
                  </a:extLst>
                </a:gridCol>
                <a:gridCol w="2415709">
                  <a:extLst>
                    <a:ext uri="{9D8B030D-6E8A-4147-A177-3AD203B41FA5}">
                      <a16:colId xmlns:a16="http://schemas.microsoft.com/office/drawing/2014/main" val="1986046292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513559489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289989409"/>
                    </a:ext>
                  </a:extLst>
                </a:gridCol>
              </a:tblGrid>
              <a:tr h="251460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Membre de l'équipe concerné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Nature constructive (bois, métal, béton…) de la préfabrication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Eléments du projet réalisés de manière préfabriquée (2D / 3D)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5032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525766"/>
                  </a:ext>
                </a:extLst>
              </a:tr>
              <a:tr h="229536">
                <a:tc>
                  <a:txBody>
                    <a:bodyPr/>
                    <a:lstStyle/>
                    <a:p>
                      <a:pPr algn="r"/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Missions, rôle et « composantes » 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80503"/>
                  </a:ext>
                </a:extLst>
              </a:tr>
              <a:tr h="238717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Maître d’ouvrage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5658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Nature de l’opération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448"/>
                  </a:ext>
                </a:extLst>
              </a:tr>
              <a:tr h="24587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Innovations introduites par l’entreprise dans son process de conception et / ou de réalisation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55346"/>
                  </a:ext>
                </a:extLst>
              </a:tr>
              <a:tr h="24587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Localisation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5152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966642"/>
                  </a:ext>
                </a:extLst>
              </a:tr>
              <a:tr h="166050">
                <a:tc>
                  <a:txBody>
                    <a:bodyPr/>
                    <a:lstStyle/>
                    <a:p>
                      <a:pPr algn="r"/>
                      <a:r>
                        <a:rPr lang="fr-FR" sz="100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Année de mise en service ou avancement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44812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Coûts des travaux K€ HT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037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Surface (SDP en m²)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012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0638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DD4AED-1248-A8A0-F8DD-CA4449E466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233C1AFF-F95C-0674-E640-92F804D5C0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222819"/>
              </p:ext>
            </p:extLst>
          </p:nvPr>
        </p:nvGraphicFramePr>
        <p:xfrm>
          <a:off x="9524" y="0"/>
          <a:ext cx="12191999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088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2312894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6560429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4675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N°8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[nom/raison sociale du mandataire du groupement]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ENTREPRISE(S)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3E4EAB79-059F-E8FD-C430-24396B268577}"/>
              </a:ext>
            </a:extLst>
          </p:cNvPr>
          <p:cNvSpPr/>
          <p:nvPr/>
        </p:nvSpPr>
        <p:spPr>
          <a:xfrm>
            <a:off x="-9524" y="413092"/>
            <a:ext cx="12192000" cy="4467895"/>
          </a:xfrm>
          <a:prstGeom prst="rect">
            <a:avLst/>
          </a:prstGeom>
          <a:pattFill prst="smGrid">
            <a:fgClr>
              <a:srgbClr val="D0D8E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i="1" dirty="0">
                <a:solidFill>
                  <a:srgbClr val="00338D"/>
                </a:solidFill>
              </a:rPr>
              <a:t>3 vues maximum et 2 minimum</a:t>
            </a:r>
          </a:p>
          <a:p>
            <a:pPr algn="ctr"/>
            <a:endParaRPr lang="fr-FR" sz="2000" i="1" dirty="0">
              <a:solidFill>
                <a:srgbClr val="00338D"/>
              </a:solidFill>
            </a:endParaRPr>
          </a:p>
          <a:p>
            <a:pPr algn="ctr"/>
            <a:r>
              <a:rPr lang="fr-FR" sz="2000" i="1" dirty="0">
                <a:solidFill>
                  <a:srgbClr val="00338D"/>
                </a:solidFill>
              </a:rPr>
              <a:t>au moins 1 vue intérieure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sz="1400" i="1" dirty="0">
                <a:solidFill>
                  <a:srgbClr val="00338D"/>
                </a:solidFill>
              </a:rPr>
              <a:t>Photos, illustrations générales du projet, détail architectural ou schéma représentatif (éventuellement) …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i="1" dirty="0">
                <a:solidFill>
                  <a:srgbClr val="FF0000"/>
                </a:solidFill>
              </a:rPr>
              <a:t>NE MODIFIER NI LES DIMENSIONS DU CADRE NI LA MISE EN PAGE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F933CD63-1557-2E1C-C2C0-B059720F436A}"/>
              </a:ext>
            </a:extLst>
          </p:cNvPr>
          <p:cNvGraphicFramePr>
            <a:graphicFrameLocks noGrp="1"/>
          </p:cNvGraphicFramePr>
          <p:nvPr/>
        </p:nvGraphicFramePr>
        <p:xfrm>
          <a:off x="-4762" y="4667000"/>
          <a:ext cx="12201527" cy="2191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22418">
                  <a:extLst>
                    <a:ext uri="{9D8B030D-6E8A-4147-A177-3AD203B41FA5}">
                      <a16:colId xmlns:a16="http://schemas.microsoft.com/office/drawing/2014/main" val="609977338"/>
                    </a:ext>
                  </a:extLst>
                </a:gridCol>
                <a:gridCol w="2415709">
                  <a:extLst>
                    <a:ext uri="{9D8B030D-6E8A-4147-A177-3AD203B41FA5}">
                      <a16:colId xmlns:a16="http://schemas.microsoft.com/office/drawing/2014/main" val="1986046292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513559489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289989409"/>
                    </a:ext>
                  </a:extLst>
                </a:gridCol>
              </a:tblGrid>
              <a:tr h="251460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Membre de l'équipe concerné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Nature constructive (bois, métal, béton…) de la préfabrication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Eléments du projet réalisés de manière préfabriquée (2D / 3D)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5032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525766"/>
                  </a:ext>
                </a:extLst>
              </a:tr>
              <a:tr h="229536">
                <a:tc>
                  <a:txBody>
                    <a:bodyPr/>
                    <a:lstStyle/>
                    <a:p>
                      <a:pPr algn="r"/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Missions, rôle et « composantes » 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80503"/>
                  </a:ext>
                </a:extLst>
              </a:tr>
              <a:tr h="238717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Maître d’ouvrage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5658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Nature de l’opération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448"/>
                  </a:ext>
                </a:extLst>
              </a:tr>
              <a:tr h="24587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Innovations introduites par l’entreprise dans son process de conception et / ou de réalisation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55346"/>
                  </a:ext>
                </a:extLst>
              </a:tr>
              <a:tr h="24587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Localisation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5152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966642"/>
                  </a:ext>
                </a:extLst>
              </a:tr>
              <a:tr h="166050">
                <a:tc>
                  <a:txBody>
                    <a:bodyPr/>
                    <a:lstStyle/>
                    <a:p>
                      <a:pPr algn="r"/>
                      <a:r>
                        <a:rPr lang="fr-FR" sz="100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Année de mise en service ou avancement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44812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Coûts des travaux K€ HT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037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Surface (SDP en m²)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012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11029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B7F6A3-7CB9-261E-D212-01C455DF41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D02CC23C-38B2-D8D4-8680-CE6484C2F0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425888"/>
              </p:ext>
            </p:extLst>
          </p:nvPr>
        </p:nvGraphicFramePr>
        <p:xfrm>
          <a:off x="9524" y="0"/>
          <a:ext cx="12191999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088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2312894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6560429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4675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N°9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[nom/raison sociale du mandataire du groupement]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ENTREPRISE(S)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149D0FD3-8161-C63E-0E99-CC61C46F567C}"/>
              </a:ext>
            </a:extLst>
          </p:cNvPr>
          <p:cNvSpPr/>
          <p:nvPr/>
        </p:nvSpPr>
        <p:spPr>
          <a:xfrm>
            <a:off x="-9524" y="413092"/>
            <a:ext cx="12192000" cy="4467895"/>
          </a:xfrm>
          <a:prstGeom prst="rect">
            <a:avLst/>
          </a:prstGeom>
          <a:pattFill prst="smGrid">
            <a:fgClr>
              <a:srgbClr val="D0D8E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i="1" dirty="0">
                <a:solidFill>
                  <a:srgbClr val="00338D"/>
                </a:solidFill>
              </a:rPr>
              <a:t>3 vues maximum et 2 minimum</a:t>
            </a:r>
          </a:p>
          <a:p>
            <a:pPr algn="ctr"/>
            <a:endParaRPr lang="fr-FR" sz="2000" i="1" dirty="0">
              <a:solidFill>
                <a:srgbClr val="00338D"/>
              </a:solidFill>
            </a:endParaRPr>
          </a:p>
          <a:p>
            <a:pPr algn="ctr"/>
            <a:r>
              <a:rPr lang="fr-FR" sz="2000" i="1" dirty="0">
                <a:solidFill>
                  <a:srgbClr val="00338D"/>
                </a:solidFill>
              </a:rPr>
              <a:t>au moins 1 vue intérieure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sz="1400" i="1" dirty="0">
                <a:solidFill>
                  <a:srgbClr val="00338D"/>
                </a:solidFill>
              </a:rPr>
              <a:t>Photos, illustrations générales du projet, détail architectural ou schéma représentatif (éventuellement) …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i="1" dirty="0">
                <a:solidFill>
                  <a:srgbClr val="FF0000"/>
                </a:solidFill>
              </a:rPr>
              <a:t>NE MODIFIER NI LES DIMENSIONS DU CADRE NI LA MISE EN PAGE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3223B988-B54C-55BA-DE3A-3403499C323D}"/>
              </a:ext>
            </a:extLst>
          </p:cNvPr>
          <p:cNvGraphicFramePr>
            <a:graphicFrameLocks noGrp="1"/>
          </p:cNvGraphicFramePr>
          <p:nvPr/>
        </p:nvGraphicFramePr>
        <p:xfrm>
          <a:off x="-4762" y="4667000"/>
          <a:ext cx="12201527" cy="2191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22418">
                  <a:extLst>
                    <a:ext uri="{9D8B030D-6E8A-4147-A177-3AD203B41FA5}">
                      <a16:colId xmlns:a16="http://schemas.microsoft.com/office/drawing/2014/main" val="609977338"/>
                    </a:ext>
                  </a:extLst>
                </a:gridCol>
                <a:gridCol w="2415709">
                  <a:extLst>
                    <a:ext uri="{9D8B030D-6E8A-4147-A177-3AD203B41FA5}">
                      <a16:colId xmlns:a16="http://schemas.microsoft.com/office/drawing/2014/main" val="1986046292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513559489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289989409"/>
                    </a:ext>
                  </a:extLst>
                </a:gridCol>
              </a:tblGrid>
              <a:tr h="251460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Membre de l'équipe concerné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Nature constructive (bois, métal, béton…) de la préfabrication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Eléments du projet réalisés de manière préfabriquée (2D / 3D)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5032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525766"/>
                  </a:ext>
                </a:extLst>
              </a:tr>
              <a:tr h="229536">
                <a:tc>
                  <a:txBody>
                    <a:bodyPr/>
                    <a:lstStyle/>
                    <a:p>
                      <a:pPr algn="r"/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Missions, rôle et « composantes » 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80503"/>
                  </a:ext>
                </a:extLst>
              </a:tr>
              <a:tr h="238717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Maître d’ouvrage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5658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Nature de l’opération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448"/>
                  </a:ext>
                </a:extLst>
              </a:tr>
              <a:tr h="24587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Innovations introduites par l’entreprise dans son process de conception et / ou de réalisation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55346"/>
                  </a:ext>
                </a:extLst>
              </a:tr>
              <a:tr h="24587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Localisation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5152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966642"/>
                  </a:ext>
                </a:extLst>
              </a:tr>
              <a:tr h="166050">
                <a:tc>
                  <a:txBody>
                    <a:bodyPr/>
                    <a:lstStyle/>
                    <a:p>
                      <a:pPr algn="r"/>
                      <a:r>
                        <a:rPr lang="fr-FR" sz="100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Année de mise en service ou avancement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44812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Coûts des travaux K€ HT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037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Surface (SDP en m²)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012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58323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B43AF0-4661-9226-084A-E546179FF4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3AEDBCC8-67FD-AFB4-0F6C-8A1BC9DFC5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622412"/>
              </p:ext>
            </p:extLst>
          </p:nvPr>
        </p:nvGraphicFramePr>
        <p:xfrm>
          <a:off x="9524" y="0"/>
          <a:ext cx="12191999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088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2312894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6560429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4675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N°10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[nom/raison sociale du mandataire du groupement]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ENTREPRISE(S)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05A5C7AA-37B1-C685-26E6-48EEF2B0A141}"/>
              </a:ext>
            </a:extLst>
          </p:cNvPr>
          <p:cNvSpPr/>
          <p:nvPr/>
        </p:nvSpPr>
        <p:spPr>
          <a:xfrm>
            <a:off x="-9524" y="413092"/>
            <a:ext cx="12192000" cy="4467895"/>
          </a:xfrm>
          <a:prstGeom prst="rect">
            <a:avLst/>
          </a:prstGeom>
          <a:pattFill prst="smGrid">
            <a:fgClr>
              <a:srgbClr val="D0D8E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i="1" dirty="0">
                <a:solidFill>
                  <a:srgbClr val="00338D"/>
                </a:solidFill>
              </a:rPr>
              <a:t>3 vues maximum et 2 minimum</a:t>
            </a:r>
          </a:p>
          <a:p>
            <a:pPr algn="ctr"/>
            <a:endParaRPr lang="fr-FR" sz="2000" i="1" dirty="0">
              <a:solidFill>
                <a:srgbClr val="00338D"/>
              </a:solidFill>
            </a:endParaRPr>
          </a:p>
          <a:p>
            <a:pPr algn="ctr"/>
            <a:r>
              <a:rPr lang="fr-FR" sz="2000" i="1" dirty="0">
                <a:solidFill>
                  <a:srgbClr val="00338D"/>
                </a:solidFill>
              </a:rPr>
              <a:t>au moins 1 vue intérieure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sz="1400" i="1" dirty="0">
                <a:solidFill>
                  <a:srgbClr val="00338D"/>
                </a:solidFill>
              </a:rPr>
              <a:t>Photos, illustrations générales du projet, détail architectural ou schéma représentatif (éventuellement) …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i="1" dirty="0">
                <a:solidFill>
                  <a:srgbClr val="FF0000"/>
                </a:solidFill>
              </a:rPr>
              <a:t>NE MODIFIER NI LES DIMENSIONS DU CADRE NI LA MISE EN PAGE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657812DF-7A5F-E048-CD78-4AB513274CB0}"/>
              </a:ext>
            </a:extLst>
          </p:cNvPr>
          <p:cNvGraphicFramePr>
            <a:graphicFrameLocks noGrp="1"/>
          </p:cNvGraphicFramePr>
          <p:nvPr/>
        </p:nvGraphicFramePr>
        <p:xfrm>
          <a:off x="-4762" y="4667000"/>
          <a:ext cx="12201527" cy="2191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22418">
                  <a:extLst>
                    <a:ext uri="{9D8B030D-6E8A-4147-A177-3AD203B41FA5}">
                      <a16:colId xmlns:a16="http://schemas.microsoft.com/office/drawing/2014/main" val="609977338"/>
                    </a:ext>
                  </a:extLst>
                </a:gridCol>
                <a:gridCol w="2415709">
                  <a:extLst>
                    <a:ext uri="{9D8B030D-6E8A-4147-A177-3AD203B41FA5}">
                      <a16:colId xmlns:a16="http://schemas.microsoft.com/office/drawing/2014/main" val="1986046292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513559489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289989409"/>
                    </a:ext>
                  </a:extLst>
                </a:gridCol>
              </a:tblGrid>
              <a:tr h="251460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Membre de l'équipe concerné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Nature constructive (bois, métal, béton…) de la préfabrication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Eléments du projet réalisés de manière préfabriquée (2D / 3D)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5032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525766"/>
                  </a:ext>
                </a:extLst>
              </a:tr>
              <a:tr h="229536">
                <a:tc>
                  <a:txBody>
                    <a:bodyPr/>
                    <a:lstStyle/>
                    <a:p>
                      <a:pPr algn="r"/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Missions, rôle et « composantes » 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80503"/>
                  </a:ext>
                </a:extLst>
              </a:tr>
              <a:tr h="238717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Maître d’ouvrage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5658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Nature de l’opération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448"/>
                  </a:ext>
                </a:extLst>
              </a:tr>
              <a:tr h="24587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Innovations introduites par l’entreprise dans son process de conception et / ou de réalisation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55346"/>
                  </a:ext>
                </a:extLst>
              </a:tr>
              <a:tr h="24587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Localisation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5152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966642"/>
                  </a:ext>
                </a:extLst>
              </a:tr>
              <a:tr h="166050">
                <a:tc>
                  <a:txBody>
                    <a:bodyPr/>
                    <a:lstStyle/>
                    <a:p>
                      <a:pPr algn="r"/>
                      <a:r>
                        <a:rPr lang="fr-FR" sz="100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Année de mise en service ou avancement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44812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Coûts des travaux K€ HT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037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Surface (SDP en m²)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012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9798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8004BE-5656-8288-61BE-6DD441E205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08A84B2C-B5A7-A3E7-C2CA-900C4EB049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1884850"/>
              </p:ext>
            </p:extLst>
          </p:nvPr>
        </p:nvGraphicFramePr>
        <p:xfrm>
          <a:off x="9524" y="0"/>
          <a:ext cx="12191999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088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2312894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6560429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4675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N°11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[nom/raison sociale du mandataire du groupement]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ENTREPRISE(S)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AD58C0A0-3670-12B9-3F7C-84B0A79D8D19}"/>
              </a:ext>
            </a:extLst>
          </p:cNvPr>
          <p:cNvSpPr/>
          <p:nvPr/>
        </p:nvSpPr>
        <p:spPr>
          <a:xfrm>
            <a:off x="-9524" y="413092"/>
            <a:ext cx="12192000" cy="4467895"/>
          </a:xfrm>
          <a:prstGeom prst="rect">
            <a:avLst/>
          </a:prstGeom>
          <a:pattFill prst="smGrid">
            <a:fgClr>
              <a:srgbClr val="D0D8E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i="1" dirty="0">
                <a:solidFill>
                  <a:srgbClr val="00338D"/>
                </a:solidFill>
              </a:rPr>
              <a:t>3 vues maximum et 2 minimum</a:t>
            </a:r>
          </a:p>
          <a:p>
            <a:pPr algn="ctr"/>
            <a:endParaRPr lang="fr-FR" sz="2000" i="1" dirty="0">
              <a:solidFill>
                <a:srgbClr val="00338D"/>
              </a:solidFill>
            </a:endParaRPr>
          </a:p>
          <a:p>
            <a:pPr algn="ctr"/>
            <a:r>
              <a:rPr lang="fr-FR" sz="2000" i="1" dirty="0">
                <a:solidFill>
                  <a:srgbClr val="00338D"/>
                </a:solidFill>
              </a:rPr>
              <a:t>au moins 1 vue intérieure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sz="1400" i="1" dirty="0">
                <a:solidFill>
                  <a:srgbClr val="00338D"/>
                </a:solidFill>
              </a:rPr>
              <a:t>Photos, illustrations générales du projet, détail architectural ou schéma représentatif (éventuellement) …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i="1" dirty="0">
                <a:solidFill>
                  <a:srgbClr val="FF0000"/>
                </a:solidFill>
              </a:rPr>
              <a:t>NE MODIFIER NI LES DIMENSIONS DU CADRE NI LA MISE EN PAGE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BA615197-5207-71DD-FA20-33C98B6737F4}"/>
              </a:ext>
            </a:extLst>
          </p:cNvPr>
          <p:cNvGraphicFramePr>
            <a:graphicFrameLocks noGrp="1"/>
          </p:cNvGraphicFramePr>
          <p:nvPr/>
        </p:nvGraphicFramePr>
        <p:xfrm>
          <a:off x="-4762" y="4667000"/>
          <a:ext cx="12201527" cy="2191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22418">
                  <a:extLst>
                    <a:ext uri="{9D8B030D-6E8A-4147-A177-3AD203B41FA5}">
                      <a16:colId xmlns:a16="http://schemas.microsoft.com/office/drawing/2014/main" val="609977338"/>
                    </a:ext>
                  </a:extLst>
                </a:gridCol>
                <a:gridCol w="2415709">
                  <a:extLst>
                    <a:ext uri="{9D8B030D-6E8A-4147-A177-3AD203B41FA5}">
                      <a16:colId xmlns:a16="http://schemas.microsoft.com/office/drawing/2014/main" val="1986046292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513559489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289989409"/>
                    </a:ext>
                  </a:extLst>
                </a:gridCol>
              </a:tblGrid>
              <a:tr h="251460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Membre de l'équipe concerné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Nature constructive (bois, métal, béton…) de la préfabrication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Eléments du projet réalisés de manière préfabriquée (2D / 3D)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5032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525766"/>
                  </a:ext>
                </a:extLst>
              </a:tr>
              <a:tr h="229536">
                <a:tc>
                  <a:txBody>
                    <a:bodyPr/>
                    <a:lstStyle/>
                    <a:p>
                      <a:pPr algn="r"/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Missions, rôle et « composantes » 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80503"/>
                  </a:ext>
                </a:extLst>
              </a:tr>
              <a:tr h="238717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Maître d’ouvrage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5658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Nature de l’opération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448"/>
                  </a:ext>
                </a:extLst>
              </a:tr>
              <a:tr h="24587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Innovations introduites par l’entreprise dans son process de conception et / ou de réalisation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55346"/>
                  </a:ext>
                </a:extLst>
              </a:tr>
              <a:tr h="24587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Localisation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5152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966642"/>
                  </a:ext>
                </a:extLst>
              </a:tr>
              <a:tr h="166050">
                <a:tc>
                  <a:txBody>
                    <a:bodyPr/>
                    <a:lstStyle/>
                    <a:p>
                      <a:pPr algn="r"/>
                      <a:r>
                        <a:rPr lang="fr-FR" sz="100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Année de mise en service ou avancement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44812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Coûts des travaux K€ HT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037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Surface (SDP en m²)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012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52276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440764-E9EE-AC55-9BA4-47F546F715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4ADEAF-F134-3EF9-BAF4-77320F3C1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16</a:t>
            </a:fld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8BF0A30-00C5-5E14-7D33-FE9E38942E31}"/>
              </a:ext>
            </a:extLst>
          </p:cNvPr>
          <p:cNvSpPr txBox="1">
            <a:spLocks/>
          </p:cNvSpPr>
          <p:nvPr/>
        </p:nvSpPr>
        <p:spPr>
          <a:xfrm>
            <a:off x="1299713" y="1810110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fr-FR" b="1" dirty="0">
                <a:latin typeface="Marianne" panose="02000000000000000000" pitchFamily="50" charset="0"/>
              </a:rPr>
            </a:br>
            <a:r>
              <a:rPr lang="fr-FR" sz="3700" dirty="0">
                <a:latin typeface="Marianne" panose="02000000000000000000" pitchFamily="50" charset="0"/>
              </a:rPr>
              <a:t>Références des autres membres </a:t>
            </a:r>
            <a:r>
              <a:rPr lang="fr-FR" sz="3700">
                <a:latin typeface="Marianne" panose="02000000000000000000" pitchFamily="50" charset="0"/>
              </a:rPr>
              <a:t>du groupement </a:t>
            </a:r>
            <a:endParaRPr lang="fr-FR" sz="3700" dirty="0">
              <a:latin typeface="Marianne" panose="02000000000000000000" pitchFamily="50" charset="0"/>
            </a:endParaRPr>
          </a:p>
        </p:txBody>
      </p:sp>
      <p:graphicFrame>
        <p:nvGraphicFramePr>
          <p:cNvPr id="8" name="Tableau 5">
            <a:extLst>
              <a:ext uri="{FF2B5EF4-FFF2-40B4-BE49-F238E27FC236}">
                <a16:creationId xmlns:a16="http://schemas.microsoft.com/office/drawing/2014/main" id="{0D6C743B-A1E8-F9DE-C8BB-823E9D270252}"/>
              </a:ext>
            </a:extLst>
          </p:cNvPr>
          <p:cNvGraphicFramePr>
            <a:graphicFrameLocks noGrp="1"/>
          </p:cNvGraphicFramePr>
          <p:nvPr/>
        </p:nvGraphicFramePr>
        <p:xfrm>
          <a:off x="9524" y="0"/>
          <a:ext cx="12182476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82476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23425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5663B3-7C04-1ACF-660F-47380475DA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62759561-2638-A4E1-72E3-B7C46F64CF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1868853"/>
              </p:ext>
            </p:extLst>
          </p:nvPr>
        </p:nvGraphicFramePr>
        <p:xfrm>
          <a:off x="9524" y="0"/>
          <a:ext cx="12191999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088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2312894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6560429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4675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N°12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[nom/raison sociale du mandataire du groupement]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AUTRES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4DAA8BFE-C3E0-CB37-75BD-B5E6610154DF}"/>
              </a:ext>
            </a:extLst>
          </p:cNvPr>
          <p:cNvSpPr/>
          <p:nvPr/>
        </p:nvSpPr>
        <p:spPr>
          <a:xfrm>
            <a:off x="-9524" y="413092"/>
            <a:ext cx="12192000" cy="4467895"/>
          </a:xfrm>
          <a:prstGeom prst="rect">
            <a:avLst/>
          </a:prstGeom>
          <a:pattFill prst="smGrid">
            <a:fgClr>
              <a:srgbClr val="D0D8E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i="1" dirty="0">
                <a:solidFill>
                  <a:srgbClr val="00338D"/>
                </a:solidFill>
              </a:rPr>
              <a:t>3 vues maximum et 2 minimum</a:t>
            </a:r>
          </a:p>
          <a:p>
            <a:pPr algn="ctr"/>
            <a:endParaRPr lang="fr-FR" sz="2000" i="1" dirty="0">
              <a:solidFill>
                <a:srgbClr val="00338D"/>
              </a:solidFill>
            </a:endParaRPr>
          </a:p>
          <a:p>
            <a:pPr algn="ctr"/>
            <a:r>
              <a:rPr lang="fr-FR" sz="2000" i="1" dirty="0">
                <a:solidFill>
                  <a:srgbClr val="00338D"/>
                </a:solidFill>
              </a:rPr>
              <a:t>au moins 1 vue intérieure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sz="1400" i="1" dirty="0">
                <a:solidFill>
                  <a:srgbClr val="00338D"/>
                </a:solidFill>
              </a:rPr>
              <a:t>Photos, illustrations générales du projet, détail architectural ou schéma représentatif (éventuellement) …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i="1" dirty="0">
                <a:solidFill>
                  <a:srgbClr val="FF0000"/>
                </a:solidFill>
              </a:rPr>
              <a:t>NE MODIFIER NI LES DIMENSIONS DU CADRE NI LA MISE EN PAGE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3BB29EB7-2AE4-BBD6-5F65-BBC4205E890E}"/>
              </a:ext>
            </a:extLst>
          </p:cNvPr>
          <p:cNvGraphicFramePr>
            <a:graphicFrameLocks noGrp="1"/>
          </p:cNvGraphicFramePr>
          <p:nvPr/>
        </p:nvGraphicFramePr>
        <p:xfrm>
          <a:off x="-4762" y="4667000"/>
          <a:ext cx="12201527" cy="2191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22418">
                  <a:extLst>
                    <a:ext uri="{9D8B030D-6E8A-4147-A177-3AD203B41FA5}">
                      <a16:colId xmlns:a16="http://schemas.microsoft.com/office/drawing/2014/main" val="609977338"/>
                    </a:ext>
                  </a:extLst>
                </a:gridCol>
                <a:gridCol w="2415709">
                  <a:extLst>
                    <a:ext uri="{9D8B030D-6E8A-4147-A177-3AD203B41FA5}">
                      <a16:colId xmlns:a16="http://schemas.microsoft.com/office/drawing/2014/main" val="1986046292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513559489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289989409"/>
                    </a:ext>
                  </a:extLst>
                </a:gridCol>
              </a:tblGrid>
              <a:tr h="251460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Membre de l'équipe concerné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Nature constructive (bois, métal, béton…) de la préfabrication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Eléments du projet réalisés de manière préfabriquée (2D / 3D)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5032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525766"/>
                  </a:ext>
                </a:extLst>
              </a:tr>
              <a:tr h="229536">
                <a:tc>
                  <a:txBody>
                    <a:bodyPr/>
                    <a:lstStyle/>
                    <a:p>
                      <a:pPr algn="r"/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Missions, rôle et « composantes » 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80503"/>
                  </a:ext>
                </a:extLst>
              </a:tr>
              <a:tr h="238717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Maître d’ouvrage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5658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Nature de l’opération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448"/>
                  </a:ext>
                </a:extLst>
              </a:tr>
              <a:tr h="24587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Innovations introduites par l’entreprise dans son process de conception et / ou de réalisation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55346"/>
                  </a:ext>
                </a:extLst>
              </a:tr>
              <a:tr h="24587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Localisation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5152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966642"/>
                  </a:ext>
                </a:extLst>
              </a:tr>
              <a:tr h="166050">
                <a:tc>
                  <a:txBody>
                    <a:bodyPr/>
                    <a:lstStyle/>
                    <a:p>
                      <a:pPr algn="r"/>
                      <a:r>
                        <a:rPr lang="fr-FR" sz="100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Année de mise en service ou avancement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44812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Coûts des travaux K€ HT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037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Surface (SDP en m²)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012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12029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8A6FE1-D333-E53B-7312-B0BFDF6142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538A0261-3B46-8F67-92C8-D13E7BF5FA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206508"/>
              </p:ext>
            </p:extLst>
          </p:nvPr>
        </p:nvGraphicFramePr>
        <p:xfrm>
          <a:off x="9524" y="0"/>
          <a:ext cx="12191999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088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2312894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6560429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4675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N°13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[nom/raison sociale du mandataire du groupement]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AUTRES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68E7DA45-8C09-DB82-A5C4-FA9A64373E65}"/>
              </a:ext>
            </a:extLst>
          </p:cNvPr>
          <p:cNvSpPr/>
          <p:nvPr/>
        </p:nvSpPr>
        <p:spPr>
          <a:xfrm>
            <a:off x="-9524" y="413092"/>
            <a:ext cx="12192000" cy="4467895"/>
          </a:xfrm>
          <a:prstGeom prst="rect">
            <a:avLst/>
          </a:prstGeom>
          <a:pattFill prst="smGrid">
            <a:fgClr>
              <a:srgbClr val="D0D8E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i="1" dirty="0">
                <a:solidFill>
                  <a:srgbClr val="00338D"/>
                </a:solidFill>
              </a:rPr>
              <a:t>3 vues maximum et 2 minimum</a:t>
            </a:r>
          </a:p>
          <a:p>
            <a:pPr algn="ctr"/>
            <a:endParaRPr lang="fr-FR" sz="2000" i="1" dirty="0">
              <a:solidFill>
                <a:srgbClr val="00338D"/>
              </a:solidFill>
            </a:endParaRPr>
          </a:p>
          <a:p>
            <a:pPr algn="ctr"/>
            <a:r>
              <a:rPr lang="fr-FR" sz="2000" i="1" dirty="0">
                <a:solidFill>
                  <a:srgbClr val="00338D"/>
                </a:solidFill>
              </a:rPr>
              <a:t>au moins 1 vue intérieure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sz="1400" i="1" dirty="0">
                <a:solidFill>
                  <a:srgbClr val="00338D"/>
                </a:solidFill>
              </a:rPr>
              <a:t>Photos, illustrations générales du projet, détail architectural ou schéma représentatif (éventuellement) …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i="1" dirty="0">
                <a:solidFill>
                  <a:srgbClr val="FF0000"/>
                </a:solidFill>
              </a:rPr>
              <a:t>NE MODIFIER NI LES DIMENSIONS DU CADRE NI LA MISE EN PAGE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9274CCAE-B610-65EC-68E5-6C6E5340CE9E}"/>
              </a:ext>
            </a:extLst>
          </p:cNvPr>
          <p:cNvGraphicFramePr>
            <a:graphicFrameLocks noGrp="1"/>
          </p:cNvGraphicFramePr>
          <p:nvPr/>
        </p:nvGraphicFramePr>
        <p:xfrm>
          <a:off x="-4762" y="4667000"/>
          <a:ext cx="12201527" cy="2191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22418">
                  <a:extLst>
                    <a:ext uri="{9D8B030D-6E8A-4147-A177-3AD203B41FA5}">
                      <a16:colId xmlns:a16="http://schemas.microsoft.com/office/drawing/2014/main" val="609977338"/>
                    </a:ext>
                  </a:extLst>
                </a:gridCol>
                <a:gridCol w="2415709">
                  <a:extLst>
                    <a:ext uri="{9D8B030D-6E8A-4147-A177-3AD203B41FA5}">
                      <a16:colId xmlns:a16="http://schemas.microsoft.com/office/drawing/2014/main" val="1986046292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513559489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289989409"/>
                    </a:ext>
                  </a:extLst>
                </a:gridCol>
              </a:tblGrid>
              <a:tr h="251460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Membre de l'équipe concerné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Nature constructive (bois, métal, béton…) de la préfabrication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Eléments du projet réalisés de manière préfabriquée (2D / 3D)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5032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525766"/>
                  </a:ext>
                </a:extLst>
              </a:tr>
              <a:tr h="229536">
                <a:tc>
                  <a:txBody>
                    <a:bodyPr/>
                    <a:lstStyle/>
                    <a:p>
                      <a:pPr algn="r"/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Missions, rôle et « composantes » 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80503"/>
                  </a:ext>
                </a:extLst>
              </a:tr>
              <a:tr h="238717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Maître d’ouvrage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5658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Nature de l’opération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448"/>
                  </a:ext>
                </a:extLst>
              </a:tr>
              <a:tr h="24587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Innovations introduites par l’entreprise dans son process de conception et / ou de réalisation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55346"/>
                  </a:ext>
                </a:extLst>
              </a:tr>
              <a:tr h="24587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Localisation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5152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966642"/>
                  </a:ext>
                </a:extLst>
              </a:tr>
              <a:tr h="166050">
                <a:tc>
                  <a:txBody>
                    <a:bodyPr/>
                    <a:lstStyle/>
                    <a:p>
                      <a:pPr algn="r"/>
                      <a:r>
                        <a:rPr lang="fr-FR" sz="100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Année de mise en service ou avancement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44812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Coûts des travaux K€ HT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037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Surface (SDP en m²)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012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55742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248F4F-9F7B-F0F2-5598-085FE8CD25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8B4F0330-F117-8589-27EA-8090AF6E4E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4654553"/>
              </p:ext>
            </p:extLst>
          </p:nvPr>
        </p:nvGraphicFramePr>
        <p:xfrm>
          <a:off x="9524" y="0"/>
          <a:ext cx="12191999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088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2312894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6560429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4675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N°14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[nom/raison sociale du mandataire du groupement]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AUTRES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5AAE6112-C28D-0D48-E2C3-BFD94CE50B88}"/>
              </a:ext>
            </a:extLst>
          </p:cNvPr>
          <p:cNvSpPr/>
          <p:nvPr/>
        </p:nvSpPr>
        <p:spPr>
          <a:xfrm>
            <a:off x="-9524" y="413092"/>
            <a:ext cx="12192000" cy="4467895"/>
          </a:xfrm>
          <a:prstGeom prst="rect">
            <a:avLst/>
          </a:prstGeom>
          <a:pattFill prst="smGrid">
            <a:fgClr>
              <a:srgbClr val="D0D8E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i="1" dirty="0">
                <a:solidFill>
                  <a:srgbClr val="00338D"/>
                </a:solidFill>
              </a:rPr>
              <a:t>3 vues maximum et 2 minimum</a:t>
            </a:r>
          </a:p>
          <a:p>
            <a:pPr algn="ctr"/>
            <a:endParaRPr lang="fr-FR" sz="2000" i="1" dirty="0">
              <a:solidFill>
                <a:srgbClr val="00338D"/>
              </a:solidFill>
            </a:endParaRPr>
          </a:p>
          <a:p>
            <a:pPr algn="ctr"/>
            <a:r>
              <a:rPr lang="fr-FR" sz="2000" i="1" dirty="0">
                <a:solidFill>
                  <a:srgbClr val="00338D"/>
                </a:solidFill>
              </a:rPr>
              <a:t>au moins 1 vue intérieure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sz="1400" i="1" dirty="0">
                <a:solidFill>
                  <a:srgbClr val="00338D"/>
                </a:solidFill>
              </a:rPr>
              <a:t>Photos, illustrations générales du projet, détail architectural ou schéma représentatif (éventuellement) …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i="1" dirty="0">
                <a:solidFill>
                  <a:srgbClr val="FF0000"/>
                </a:solidFill>
              </a:rPr>
              <a:t>NE MODIFIER NI LES DIMENSIONS DU CADRE NI LA MISE EN PAGE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7BE4B495-072A-46E7-8877-B546A58E9FB2}"/>
              </a:ext>
            </a:extLst>
          </p:cNvPr>
          <p:cNvGraphicFramePr>
            <a:graphicFrameLocks noGrp="1"/>
          </p:cNvGraphicFramePr>
          <p:nvPr/>
        </p:nvGraphicFramePr>
        <p:xfrm>
          <a:off x="-4762" y="4667000"/>
          <a:ext cx="12201527" cy="2191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22418">
                  <a:extLst>
                    <a:ext uri="{9D8B030D-6E8A-4147-A177-3AD203B41FA5}">
                      <a16:colId xmlns:a16="http://schemas.microsoft.com/office/drawing/2014/main" val="609977338"/>
                    </a:ext>
                  </a:extLst>
                </a:gridCol>
                <a:gridCol w="2415709">
                  <a:extLst>
                    <a:ext uri="{9D8B030D-6E8A-4147-A177-3AD203B41FA5}">
                      <a16:colId xmlns:a16="http://schemas.microsoft.com/office/drawing/2014/main" val="1986046292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513559489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289989409"/>
                    </a:ext>
                  </a:extLst>
                </a:gridCol>
              </a:tblGrid>
              <a:tr h="251460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Membre de l'équipe concerné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Nature constructive (bois, métal, béton…) de la préfabrication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Eléments du projet réalisés de manière préfabriquée (2D / 3D)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5032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525766"/>
                  </a:ext>
                </a:extLst>
              </a:tr>
              <a:tr h="229536">
                <a:tc>
                  <a:txBody>
                    <a:bodyPr/>
                    <a:lstStyle/>
                    <a:p>
                      <a:pPr algn="r"/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Missions, rôle et « composantes » 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80503"/>
                  </a:ext>
                </a:extLst>
              </a:tr>
              <a:tr h="238717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Maître d’ouvrage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5658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Nature de l’opération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448"/>
                  </a:ext>
                </a:extLst>
              </a:tr>
              <a:tr h="24587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Innovations introduites par l’entreprise dans son process de conception et / ou de réalisation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55346"/>
                  </a:ext>
                </a:extLst>
              </a:tr>
              <a:tr h="24587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Localisation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5152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966642"/>
                  </a:ext>
                </a:extLst>
              </a:tr>
              <a:tr h="166050">
                <a:tc>
                  <a:txBody>
                    <a:bodyPr/>
                    <a:lstStyle/>
                    <a:p>
                      <a:pPr algn="r"/>
                      <a:r>
                        <a:rPr lang="fr-FR" sz="100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Année de mise en service ou avancement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44812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Coûts des travaux K€ HT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037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Surface (SDP en m²)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012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2065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610F4E-0A45-F657-1B59-75D4B4F773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au 5">
            <a:extLst>
              <a:ext uri="{FF2B5EF4-FFF2-40B4-BE49-F238E27FC236}">
                <a16:creationId xmlns:a16="http://schemas.microsoft.com/office/drawing/2014/main" id="{A57FA6A7-0163-56F8-411A-B4D847E51C40}"/>
              </a:ext>
            </a:extLst>
          </p:cNvPr>
          <p:cNvGraphicFramePr>
            <a:graphicFrameLocks noGrp="1"/>
          </p:cNvGraphicFramePr>
          <p:nvPr/>
        </p:nvGraphicFramePr>
        <p:xfrm>
          <a:off x="9524" y="0"/>
          <a:ext cx="12182476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82476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0985D15F-A486-2017-0952-E3A39EC0F4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300841"/>
              </p:ext>
            </p:extLst>
          </p:nvPr>
        </p:nvGraphicFramePr>
        <p:xfrm>
          <a:off x="1963401" y="715224"/>
          <a:ext cx="8496944" cy="5406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46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422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7406">
                <a:tc>
                  <a:txBody>
                    <a:bodyPr/>
                    <a:lstStyle/>
                    <a:p>
                      <a:pPr algn="l"/>
                      <a:r>
                        <a:rPr lang="fr-FR" sz="1900" dirty="0">
                          <a:solidFill>
                            <a:schemeClr val="bg1"/>
                          </a:solidFill>
                        </a:rPr>
                        <a:t>Membres</a:t>
                      </a:r>
                      <a:r>
                        <a:rPr lang="fr-FR" sz="1900" baseline="0" dirty="0">
                          <a:solidFill>
                            <a:schemeClr val="bg1"/>
                          </a:solidFill>
                        </a:rPr>
                        <a:t> du groupement</a:t>
                      </a:r>
                      <a:endParaRPr lang="fr-FR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900" dirty="0">
                          <a:solidFill>
                            <a:schemeClr val="bg1"/>
                          </a:solidFill>
                        </a:rPr>
                        <a:t>Rôle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773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500" b="1" dirty="0"/>
                        <a:t>MANDATAIRE - </a:t>
                      </a:r>
                      <a:r>
                        <a:rPr lang="fr-FR" sz="1500" b="0" dirty="0"/>
                        <a:t>XX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773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957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XX</a:t>
                      </a: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0432872"/>
                  </a:ext>
                </a:extLst>
              </a:tr>
              <a:tr h="48773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5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XX</a:t>
                      </a: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7342">
                <a:tc>
                  <a:txBody>
                    <a:bodyPr/>
                    <a:lstStyle/>
                    <a:p>
                      <a:pPr algn="l" fontAlgn="ctr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0C0C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500" u="none" strike="noStrike" kern="1200" dirty="0">
                        <a:solidFill>
                          <a:schemeClr val="dk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011588"/>
                  </a:ext>
                </a:extLst>
              </a:tr>
              <a:tr h="389983">
                <a:tc>
                  <a:txBody>
                    <a:bodyPr/>
                    <a:lstStyle/>
                    <a:p>
                      <a:pPr algn="l" fontAlgn="ctr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0C0C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500" u="none" strike="noStrike" kern="1200" dirty="0">
                        <a:solidFill>
                          <a:schemeClr val="dk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8452349"/>
                  </a:ext>
                </a:extLst>
              </a:tr>
              <a:tr h="370508">
                <a:tc>
                  <a:txBody>
                    <a:bodyPr/>
                    <a:lstStyle/>
                    <a:p>
                      <a:pPr algn="l" fontAlgn="ctr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0C0C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500" u="none" strike="noStrike" kern="1200" dirty="0">
                        <a:solidFill>
                          <a:schemeClr val="dk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603516"/>
                  </a:ext>
                </a:extLst>
              </a:tr>
              <a:tr h="452673">
                <a:tc>
                  <a:txBody>
                    <a:bodyPr/>
                    <a:lstStyle/>
                    <a:p>
                      <a:pPr algn="l" fontAlgn="ctr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0C0C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500" u="none" strike="noStrike" kern="1200" dirty="0">
                        <a:solidFill>
                          <a:schemeClr val="dk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0786399"/>
                  </a:ext>
                </a:extLst>
              </a:tr>
              <a:tr h="488415">
                <a:tc>
                  <a:txBody>
                    <a:bodyPr/>
                    <a:lstStyle/>
                    <a:p>
                      <a:pPr algn="l" fontAlgn="ctr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0C0C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500" u="none" strike="noStrike" kern="1200" dirty="0">
                        <a:solidFill>
                          <a:schemeClr val="dk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0881747"/>
                  </a:ext>
                </a:extLst>
              </a:tr>
              <a:tr h="450576">
                <a:tc>
                  <a:txBody>
                    <a:bodyPr/>
                    <a:lstStyle/>
                    <a:p>
                      <a:pPr algn="l" fontAlgn="ctr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0C0C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500" u="none" strike="noStrike" kern="1200" dirty="0">
                        <a:solidFill>
                          <a:schemeClr val="dk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933899"/>
                  </a:ext>
                </a:extLst>
              </a:tr>
              <a:tr h="456848">
                <a:tc>
                  <a:txBody>
                    <a:bodyPr/>
                    <a:lstStyle/>
                    <a:p>
                      <a:pPr algn="l" fontAlgn="ctr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0C0C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500" u="none" strike="noStrike" kern="1200" dirty="0">
                        <a:solidFill>
                          <a:schemeClr val="dk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9094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04504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56E5E8-D953-003D-01DF-11F4E226FE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53A2279E-8FD4-EB40-8A01-6D86297C1B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672960"/>
              </p:ext>
            </p:extLst>
          </p:nvPr>
        </p:nvGraphicFramePr>
        <p:xfrm>
          <a:off x="9524" y="0"/>
          <a:ext cx="12191999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088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2312894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6560429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4675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N°15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[nom/raison sociale du mandataire du groupement]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AUTRES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11B84DD4-6ACE-B1CB-D19E-86F5A1BCDC36}"/>
              </a:ext>
            </a:extLst>
          </p:cNvPr>
          <p:cNvSpPr/>
          <p:nvPr/>
        </p:nvSpPr>
        <p:spPr>
          <a:xfrm>
            <a:off x="-9524" y="413092"/>
            <a:ext cx="12192000" cy="4467895"/>
          </a:xfrm>
          <a:prstGeom prst="rect">
            <a:avLst/>
          </a:prstGeom>
          <a:pattFill prst="smGrid">
            <a:fgClr>
              <a:srgbClr val="D0D8E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i="1" dirty="0">
                <a:solidFill>
                  <a:srgbClr val="00338D"/>
                </a:solidFill>
              </a:rPr>
              <a:t>3 vues maximum et 2 minimum</a:t>
            </a:r>
          </a:p>
          <a:p>
            <a:pPr algn="ctr"/>
            <a:endParaRPr lang="fr-FR" sz="2000" i="1" dirty="0">
              <a:solidFill>
                <a:srgbClr val="00338D"/>
              </a:solidFill>
            </a:endParaRPr>
          </a:p>
          <a:p>
            <a:pPr algn="ctr"/>
            <a:r>
              <a:rPr lang="fr-FR" sz="2000" i="1" dirty="0">
                <a:solidFill>
                  <a:srgbClr val="00338D"/>
                </a:solidFill>
              </a:rPr>
              <a:t>au moins 1 vue intérieure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sz="1400" i="1" dirty="0">
                <a:solidFill>
                  <a:srgbClr val="00338D"/>
                </a:solidFill>
              </a:rPr>
              <a:t>Photos, illustrations générales du projet, détail architectural ou schéma représentatif (éventuellement) …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i="1" dirty="0">
                <a:solidFill>
                  <a:srgbClr val="FF0000"/>
                </a:solidFill>
              </a:rPr>
              <a:t>NE MODIFIER NI LES DIMENSIONS DU CADRE NI LA MISE EN PAGE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E7E16C4F-7718-3661-7042-FBDAC188E6A8}"/>
              </a:ext>
            </a:extLst>
          </p:cNvPr>
          <p:cNvGraphicFramePr>
            <a:graphicFrameLocks noGrp="1"/>
          </p:cNvGraphicFramePr>
          <p:nvPr/>
        </p:nvGraphicFramePr>
        <p:xfrm>
          <a:off x="-4762" y="4667000"/>
          <a:ext cx="12201527" cy="2191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22418">
                  <a:extLst>
                    <a:ext uri="{9D8B030D-6E8A-4147-A177-3AD203B41FA5}">
                      <a16:colId xmlns:a16="http://schemas.microsoft.com/office/drawing/2014/main" val="609977338"/>
                    </a:ext>
                  </a:extLst>
                </a:gridCol>
                <a:gridCol w="2415709">
                  <a:extLst>
                    <a:ext uri="{9D8B030D-6E8A-4147-A177-3AD203B41FA5}">
                      <a16:colId xmlns:a16="http://schemas.microsoft.com/office/drawing/2014/main" val="1986046292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513559489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289989409"/>
                    </a:ext>
                  </a:extLst>
                </a:gridCol>
              </a:tblGrid>
              <a:tr h="251460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Membre de l'équipe concerné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Nature constructive (bois, métal, béton…) de la préfabrication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Eléments du projet réalisés de manière préfabriquée (2D / 3D)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5032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525766"/>
                  </a:ext>
                </a:extLst>
              </a:tr>
              <a:tr h="229536">
                <a:tc>
                  <a:txBody>
                    <a:bodyPr/>
                    <a:lstStyle/>
                    <a:p>
                      <a:pPr algn="r"/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Missions, rôle et « composantes » 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80503"/>
                  </a:ext>
                </a:extLst>
              </a:tr>
              <a:tr h="238717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Maître d’ouvrage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5658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Nature de l’opération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448"/>
                  </a:ext>
                </a:extLst>
              </a:tr>
              <a:tr h="24587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Innovations introduites par l’entreprise dans son process de conception et / ou de réalisation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55346"/>
                  </a:ext>
                </a:extLst>
              </a:tr>
              <a:tr h="24587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Localisation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5152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966642"/>
                  </a:ext>
                </a:extLst>
              </a:tr>
              <a:tr h="166050">
                <a:tc>
                  <a:txBody>
                    <a:bodyPr/>
                    <a:lstStyle/>
                    <a:p>
                      <a:pPr algn="r"/>
                      <a:r>
                        <a:rPr lang="fr-FR" sz="100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Année de mise en service ou avancement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44812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Coûts des travaux K€ HT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037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Surface (SDP en m²)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012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9209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86EBD9-A1EC-5CB5-833E-98CA62DBFC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A711F802-129C-819E-82BC-50818E6CB5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743552"/>
              </p:ext>
            </p:extLst>
          </p:nvPr>
        </p:nvGraphicFramePr>
        <p:xfrm>
          <a:off x="9524" y="0"/>
          <a:ext cx="12191999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088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2312894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6560429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4675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N°16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[nom/raison sociale du mandataire du groupement]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AUTRES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89244057-77D8-D95E-E0DE-4E2FFFC8D3B7}"/>
              </a:ext>
            </a:extLst>
          </p:cNvPr>
          <p:cNvSpPr/>
          <p:nvPr/>
        </p:nvSpPr>
        <p:spPr>
          <a:xfrm>
            <a:off x="-9524" y="413092"/>
            <a:ext cx="12192000" cy="4467895"/>
          </a:xfrm>
          <a:prstGeom prst="rect">
            <a:avLst/>
          </a:prstGeom>
          <a:pattFill prst="smGrid">
            <a:fgClr>
              <a:srgbClr val="D0D8E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i="1" dirty="0">
                <a:solidFill>
                  <a:srgbClr val="00338D"/>
                </a:solidFill>
              </a:rPr>
              <a:t>3 vues maximum et 2 minimum</a:t>
            </a:r>
          </a:p>
          <a:p>
            <a:pPr algn="ctr"/>
            <a:endParaRPr lang="fr-FR" sz="2000" i="1" dirty="0">
              <a:solidFill>
                <a:srgbClr val="00338D"/>
              </a:solidFill>
            </a:endParaRPr>
          </a:p>
          <a:p>
            <a:pPr algn="ctr"/>
            <a:r>
              <a:rPr lang="fr-FR" sz="2000" i="1" dirty="0">
                <a:solidFill>
                  <a:srgbClr val="00338D"/>
                </a:solidFill>
              </a:rPr>
              <a:t>au moins 1 vue intérieure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sz="1400" i="1" dirty="0">
                <a:solidFill>
                  <a:srgbClr val="00338D"/>
                </a:solidFill>
              </a:rPr>
              <a:t>Photos, illustrations générales du projet, détail architectural ou schéma représentatif (éventuellement) …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i="1" dirty="0">
                <a:solidFill>
                  <a:srgbClr val="FF0000"/>
                </a:solidFill>
              </a:rPr>
              <a:t>NE MODIFIER NI LES DIMENSIONS DU CADRE NI LA MISE EN PAGE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C09FF569-D37C-50AB-A331-AE5CD134AAE7}"/>
              </a:ext>
            </a:extLst>
          </p:cNvPr>
          <p:cNvGraphicFramePr>
            <a:graphicFrameLocks noGrp="1"/>
          </p:cNvGraphicFramePr>
          <p:nvPr/>
        </p:nvGraphicFramePr>
        <p:xfrm>
          <a:off x="-4762" y="4667000"/>
          <a:ext cx="12201527" cy="2191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22418">
                  <a:extLst>
                    <a:ext uri="{9D8B030D-6E8A-4147-A177-3AD203B41FA5}">
                      <a16:colId xmlns:a16="http://schemas.microsoft.com/office/drawing/2014/main" val="609977338"/>
                    </a:ext>
                  </a:extLst>
                </a:gridCol>
                <a:gridCol w="2415709">
                  <a:extLst>
                    <a:ext uri="{9D8B030D-6E8A-4147-A177-3AD203B41FA5}">
                      <a16:colId xmlns:a16="http://schemas.microsoft.com/office/drawing/2014/main" val="1986046292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513559489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289989409"/>
                    </a:ext>
                  </a:extLst>
                </a:gridCol>
              </a:tblGrid>
              <a:tr h="251460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Membre de l'équipe concerné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Nature constructive (bois, métal, béton…) de la préfabrication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Eléments du projet réalisés de manière préfabriquée (2D / 3D)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5032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525766"/>
                  </a:ext>
                </a:extLst>
              </a:tr>
              <a:tr h="229536">
                <a:tc>
                  <a:txBody>
                    <a:bodyPr/>
                    <a:lstStyle/>
                    <a:p>
                      <a:pPr algn="r"/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Missions, rôle et « composantes » 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80503"/>
                  </a:ext>
                </a:extLst>
              </a:tr>
              <a:tr h="238717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Maître d’ouvrage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5658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Nature de l’opération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448"/>
                  </a:ext>
                </a:extLst>
              </a:tr>
              <a:tr h="24587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Innovations introduites par l’entreprise dans son process de conception et / ou de réalisation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55346"/>
                  </a:ext>
                </a:extLst>
              </a:tr>
              <a:tr h="24587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Localisation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5152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966642"/>
                  </a:ext>
                </a:extLst>
              </a:tr>
              <a:tr h="166050">
                <a:tc>
                  <a:txBody>
                    <a:bodyPr/>
                    <a:lstStyle/>
                    <a:p>
                      <a:pPr algn="r"/>
                      <a:r>
                        <a:rPr lang="fr-FR" sz="100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Année de mise en service ou avancement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44812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Coûts des travaux K€ HT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037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Surface (SDP en m²)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012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5530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F65A4D-E6E0-93D4-4657-78B76685BE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A03679-76B5-4E37-D8A9-06694CC9769E}"/>
              </a:ext>
            </a:extLst>
          </p:cNvPr>
          <p:cNvSpPr txBox="1">
            <a:spLocks/>
          </p:cNvSpPr>
          <p:nvPr/>
        </p:nvSpPr>
        <p:spPr>
          <a:xfrm>
            <a:off x="1299713" y="1810110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fr-FR" b="1" dirty="0">
                <a:latin typeface="Marianne" panose="02000000000000000000" pitchFamily="50" charset="0"/>
              </a:rPr>
            </a:br>
            <a:r>
              <a:rPr lang="fr-FR" sz="3700" dirty="0">
                <a:latin typeface="Marianne" panose="02000000000000000000" pitchFamily="50" charset="0"/>
              </a:rPr>
              <a:t>Références de l’architecte ou des architectes du groupements en charge de la conception </a:t>
            </a:r>
          </a:p>
        </p:txBody>
      </p:sp>
      <p:graphicFrame>
        <p:nvGraphicFramePr>
          <p:cNvPr id="8" name="Tableau 5">
            <a:extLst>
              <a:ext uri="{FF2B5EF4-FFF2-40B4-BE49-F238E27FC236}">
                <a16:creationId xmlns:a16="http://schemas.microsoft.com/office/drawing/2014/main" id="{DC617815-48C5-8B08-8CE2-41A0467404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636752"/>
              </p:ext>
            </p:extLst>
          </p:nvPr>
        </p:nvGraphicFramePr>
        <p:xfrm>
          <a:off x="9524" y="0"/>
          <a:ext cx="12182476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82476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779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F3B435-F1AC-21F9-1BF9-0EB0BEC59A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3F6DCD63-50EE-2DDF-45F3-1EBE9CD0D6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29207"/>
              </p:ext>
            </p:extLst>
          </p:nvPr>
        </p:nvGraphicFramePr>
        <p:xfrm>
          <a:off x="9524" y="0"/>
          <a:ext cx="12191999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088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2312894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6560429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4675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N°1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[nom/raison sociale du mandataire du groupement]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ARCHITECTE(S)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AC76DAE6-6016-7980-B0B2-1EDC379CEA47}"/>
              </a:ext>
            </a:extLst>
          </p:cNvPr>
          <p:cNvSpPr/>
          <p:nvPr/>
        </p:nvSpPr>
        <p:spPr>
          <a:xfrm>
            <a:off x="-9524" y="413092"/>
            <a:ext cx="12192000" cy="4467895"/>
          </a:xfrm>
          <a:prstGeom prst="rect">
            <a:avLst/>
          </a:prstGeom>
          <a:pattFill prst="smGrid">
            <a:fgClr>
              <a:srgbClr val="D0D8E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i="1" dirty="0">
                <a:solidFill>
                  <a:srgbClr val="00338D"/>
                </a:solidFill>
              </a:rPr>
              <a:t>3 vues maximum et 2 minimum</a:t>
            </a:r>
          </a:p>
          <a:p>
            <a:pPr algn="ctr"/>
            <a:endParaRPr lang="fr-FR" sz="2000" i="1" dirty="0">
              <a:solidFill>
                <a:srgbClr val="00338D"/>
              </a:solidFill>
            </a:endParaRPr>
          </a:p>
          <a:p>
            <a:pPr algn="ctr"/>
            <a:r>
              <a:rPr lang="fr-FR" sz="2000" i="1" dirty="0">
                <a:solidFill>
                  <a:srgbClr val="00338D"/>
                </a:solidFill>
              </a:rPr>
              <a:t>au moins 1 vue intérieure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sz="1400" i="1" dirty="0">
                <a:solidFill>
                  <a:srgbClr val="00338D"/>
                </a:solidFill>
              </a:rPr>
              <a:t>Photos, illustrations générales du projet, détail architectural ou schéma représentatif (éventuellement) …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i="1" dirty="0">
                <a:solidFill>
                  <a:srgbClr val="FF0000"/>
                </a:solidFill>
              </a:rPr>
              <a:t>NE MODIFIER NI LES DIMENSIONS DU CADRE NI LA MISE EN PAGE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A5BB8DFB-ACD7-773C-19A6-C8054DBF4E11}"/>
              </a:ext>
            </a:extLst>
          </p:cNvPr>
          <p:cNvGraphicFramePr>
            <a:graphicFrameLocks noGrp="1"/>
          </p:cNvGraphicFramePr>
          <p:nvPr/>
        </p:nvGraphicFramePr>
        <p:xfrm>
          <a:off x="-4762" y="4667000"/>
          <a:ext cx="12201527" cy="2191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22418">
                  <a:extLst>
                    <a:ext uri="{9D8B030D-6E8A-4147-A177-3AD203B41FA5}">
                      <a16:colId xmlns:a16="http://schemas.microsoft.com/office/drawing/2014/main" val="609977338"/>
                    </a:ext>
                  </a:extLst>
                </a:gridCol>
                <a:gridCol w="2415709">
                  <a:extLst>
                    <a:ext uri="{9D8B030D-6E8A-4147-A177-3AD203B41FA5}">
                      <a16:colId xmlns:a16="http://schemas.microsoft.com/office/drawing/2014/main" val="1986046292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513559489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289989409"/>
                    </a:ext>
                  </a:extLst>
                </a:gridCol>
              </a:tblGrid>
              <a:tr h="251460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Membre de l'équipe concerné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Nature constructive (bois, métal, béton…) de la préfabrication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Eléments du projet réalisés de manière préfabriquée (2D / 3D)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5032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525766"/>
                  </a:ext>
                </a:extLst>
              </a:tr>
              <a:tr h="229536">
                <a:tc>
                  <a:txBody>
                    <a:bodyPr/>
                    <a:lstStyle/>
                    <a:p>
                      <a:pPr algn="r"/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Missions, rôle et « composantes » 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80503"/>
                  </a:ext>
                </a:extLst>
              </a:tr>
              <a:tr h="238717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Maître d’ouvrage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5658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Nature de l’opération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448"/>
                  </a:ext>
                </a:extLst>
              </a:tr>
              <a:tr h="24587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Innovations introduites par l’entreprise dans son process de conception et / ou de réalisation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55346"/>
                  </a:ext>
                </a:extLst>
              </a:tr>
              <a:tr h="24587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Localisation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5152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966642"/>
                  </a:ext>
                </a:extLst>
              </a:tr>
              <a:tr h="166050">
                <a:tc>
                  <a:txBody>
                    <a:bodyPr/>
                    <a:lstStyle/>
                    <a:p>
                      <a:pPr algn="r"/>
                      <a:r>
                        <a:rPr lang="fr-FR" sz="100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Année de mise en service ou avancement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44812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Coûts des travaux K€ HT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037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Surface (SDP en m²)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012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7345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9422D-7022-192E-729B-DBC3F8C23A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5DA4E08F-C03C-AA69-B0AB-0F06471460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888668"/>
              </p:ext>
            </p:extLst>
          </p:nvPr>
        </p:nvGraphicFramePr>
        <p:xfrm>
          <a:off x="9524" y="0"/>
          <a:ext cx="12191999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088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2312894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6560429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4675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N°2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[nom/raison sociale du mandataire du groupement]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ARCHITECTE(S)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B7ABAFCB-BF5D-4866-A758-20D0C4FC932A}"/>
              </a:ext>
            </a:extLst>
          </p:cNvPr>
          <p:cNvSpPr/>
          <p:nvPr/>
        </p:nvSpPr>
        <p:spPr>
          <a:xfrm>
            <a:off x="-9524" y="413092"/>
            <a:ext cx="12192000" cy="4467895"/>
          </a:xfrm>
          <a:prstGeom prst="rect">
            <a:avLst/>
          </a:prstGeom>
          <a:pattFill prst="smGrid">
            <a:fgClr>
              <a:srgbClr val="D0D8E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i="1" dirty="0">
                <a:solidFill>
                  <a:srgbClr val="00338D"/>
                </a:solidFill>
              </a:rPr>
              <a:t>3 vues maximum et 2 minimum</a:t>
            </a:r>
          </a:p>
          <a:p>
            <a:pPr algn="ctr"/>
            <a:endParaRPr lang="fr-FR" sz="2000" i="1" dirty="0">
              <a:solidFill>
                <a:srgbClr val="00338D"/>
              </a:solidFill>
            </a:endParaRPr>
          </a:p>
          <a:p>
            <a:pPr algn="ctr"/>
            <a:r>
              <a:rPr lang="fr-FR" sz="2000" i="1" dirty="0">
                <a:solidFill>
                  <a:srgbClr val="00338D"/>
                </a:solidFill>
              </a:rPr>
              <a:t>au moins 1 vue intérieure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sz="1400" i="1" dirty="0">
                <a:solidFill>
                  <a:srgbClr val="00338D"/>
                </a:solidFill>
              </a:rPr>
              <a:t>Photos, illustrations générales du projet, détail architectural ou schéma représentatif (éventuellement) …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i="1" dirty="0">
                <a:solidFill>
                  <a:srgbClr val="FF0000"/>
                </a:solidFill>
              </a:rPr>
              <a:t>NE MODIFIER NI LES DIMENSIONS DU CADRE NI LA MISE EN PAGE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5812BB45-5C13-FEEA-BC7A-ED2A88EF5F49}"/>
              </a:ext>
            </a:extLst>
          </p:cNvPr>
          <p:cNvGraphicFramePr>
            <a:graphicFrameLocks noGrp="1"/>
          </p:cNvGraphicFramePr>
          <p:nvPr/>
        </p:nvGraphicFramePr>
        <p:xfrm>
          <a:off x="-4762" y="4667000"/>
          <a:ext cx="12201527" cy="2191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22418">
                  <a:extLst>
                    <a:ext uri="{9D8B030D-6E8A-4147-A177-3AD203B41FA5}">
                      <a16:colId xmlns:a16="http://schemas.microsoft.com/office/drawing/2014/main" val="609977338"/>
                    </a:ext>
                  </a:extLst>
                </a:gridCol>
                <a:gridCol w="2415709">
                  <a:extLst>
                    <a:ext uri="{9D8B030D-6E8A-4147-A177-3AD203B41FA5}">
                      <a16:colId xmlns:a16="http://schemas.microsoft.com/office/drawing/2014/main" val="1986046292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513559489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289989409"/>
                    </a:ext>
                  </a:extLst>
                </a:gridCol>
              </a:tblGrid>
              <a:tr h="251460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Membre de l'équipe concerné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Nature constructive (bois, métal, béton…) de la préfabrication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Eléments du projet réalisés de manière préfabriquée (2D / 3D)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5032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525766"/>
                  </a:ext>
                </a:extLst>
              </a:tr>
              <a:tr h="229536">
                <a:tc>
                  <a:txBody>
                    <a:bodyPr/>
                    <a:lstStyle/>
                    <a:p>
                      <a:pPr algn="r"/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Missions, rôle et « composantes » 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80503"/>
                  </a:ext>
                </a:extLst>
              </a:tr>
              <a:tr h="238717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Maître d’ouvrage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5658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Nature de l’opération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448"/>
                  </a:ext>
                </a:extLst>
              </a:tr>
              <a:tr h="24587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Innovations introduites par l’entreprise dans son process de conception et / ou de réalisation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55346"/>
                  </a:ext>
                </a:extLst>
              </a:tr>
              <a:tr h="24587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Localisation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5152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966642"/>
                  </a:ext>
                </a:extLst>
              </a:tr>
              <a:tr h="166050">
                <a:tc>
                  <a:txBody>
                    <a:bodyPr/>
                    <a:lstStyle/>
                    <a:p>
                      <a:pPr algn="r"/>
                      <a:r>
                        <a:rPr lang="fr-FR" sz="100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Année de mise en service ou avancement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44812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Coûts des travaux K€ HT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037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Surface (SDP en m²)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012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3539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758C00-271B-9123-26D4-ACFE226968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C62BBA3E-8C6F-0F1F-FA6A-DAC96D3C1C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518663"/>
              </p:ext>
            </p:extLst>
          </p:nvPr>
        </p:nvGraphicFramePr>
        <p:xfrm>
          <a:off x="9524" y="0"/>
          <a:ext cx="12191999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088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2312894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6560429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4675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N°3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[nom/raison sociale du mandataire du groupement]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ARCHITECTE(S)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689C4586-DABA-9F72-AD1B-5931C61CACC7}"/>
              </a:ext>
            </a:extLst>
          </p:cNvPr>
          <p:cNvSpPr/>
          <p:nvPr/>
        </p:nvSpPr>
        <p:spPr>
          <a:xfrm>
            <a:off x="-9524" y="413092"/>
            <a:ext cx="12192000" cy="4467895"/>
          </a:xfrm>
          <a:prstGeom prst="rect">
            <a:avLst/>
          </a:prstGeom>
          <a:pattFill prst="smGrid">
            <a:fgClr>
              <a:srgbClr val="D0D8E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i="1" dirty="0">
                <a:solidFill>
                  <a:srgbClr val="00338D"/>
                </a:solidFill>
              </a:rPr>
              <a:t>3 vues maximum et 2 minimum</a:t>
            </a:r>
          </a:p>
          <a:p>
            <a:pPr algn="ctr"/>
            <a:endParaRPr lang="fr-FR" sz="2000" i="1" dirty="0">
              <a:solidFill>
                <a:srgbClr val="00338D"/>
              </a:solidFill>
            </a:endParaRPr>
          </a:p>
          <a:p>
            <a:pPr algn="ctr"/>
            <a:r>
              <a:rPr lang="fr-FR" sz="2000" i="1" dirty="0">
                <a:solidFill>
                  <a:srgbClr val="00338D"/>
                </a:solidFill>
              </a:rPr>
              <a:t>au moins 1 vue intérieure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sz="1400" i="1" dirty="0">
                <a:solidFill>
                  <a:srgbClr val="00338D"/>
                </a:solidFill>
              </a:rPr>
              <a:t>Photos, illustrations générales du projet, détail architectural ou schéma représentatif (éventuellement) …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i="1" dirty="0">
                <a:solidFill>
                  <a:srgbClr val="FF0000"/>
                </a:solidFill>
              </a:rPr>
              <a:t>NE MODIFIER NI LES DIMENSIONS DU CADRE NI LA MISE EN PAGE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A20F7F94-8D64-5909-ED11-1BB11FAFB7A1}"/>
              </a:ext>
            </a:extLst>
          </p:cNvPr>
          <p:cNvGraphicFramePr>
            <a:graphicFrameLocks noGrp="1"/>
          </p:cNvGraphicFramePr>
          <p:nvPr/>
        </p:nvGraphicFramePr>
        <p:xfrm>
          <a:off x="-4762" y="4667000"/>
          <a:ext cx="12201527" cy="2191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22418">
                  <a:extLst>
                    <a:ext uri="{9D8B030D-6E8A-4147-A177-3AD203B41FA5}">
                      <a16:colId xmlns:a16="http://schemas.microsoft.com/office/drawing/2014/main" val="609977338"/>
                    </a:ext>
                  </a:extLst>
                </a:gridCol>
                <a:gridCol w="2415709">
                  <a:extLst>
                    <a:ext uri="{9D8B030D-6E8A-4147-A177-3AD203B41FA5}">
                      <a16:colId xmlns:a16="http://schemas.microsoft.com/office/drawing/2014/main" val="1986046292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513559489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289989409"/>
                    </a:ext>
                  </a:extLst>
                </a:gridCol>
              </a:tblGrid>
              <a:tr h="251460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Membre de l'équipe concerné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Nature constructive (bois, métal, béton…) de la préfabrication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Eléments du projet réalisés de manière préfabriquée (2D / 3D)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5032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525766"/>
                  </a:ext>
                </a:extLst>
              </a:tr>
              <a:tr h="229536">
                <a:tc>
                  <a:txBody>
                    <a:bodyPr/>
                    <a:lstStyle/>
                    <a:p>
                      <a:pPr algn="r"/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Missions, rôle et « composantes » 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80503"/>
                  </a:ext>
                </a:extLst>
              </a:tr>
              <a:tr h="238717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Maître d’ouvrage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5658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Nature de l’opération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448"/>
                  </a:ext>
                </a:extLst>
              </a:tr>
              <a:tr h="24587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Innovations introduites par l’entreprise dans son process de conception et / ou de réalisation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55346"/>
                  </a:ext>
                </a:extLst>
              </a:tr>
              <a:tr h="24587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Localisation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5152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966642"/>
                  </a:ext>
                </a:extLst>
              </a:tr>
              <a:tr h="166050">
                <a:tc>
                  <a:txBody>
                    <a:bodyPr/>
                    <a:lstStyle/>
                    <a:p>
                      <a:pPr algn="r"/>
                      <a:r>
                        <a:rPr lang="fr-FR" sz="100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Année de mise en service ou avancement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44812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Coûts des travaux K€ HT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037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Surface (SDP en m²)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012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0598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112EB2-7133-9884-FA2C-D865DF72A0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2F3324B6-E900-1D67-35A6-12BBE1CEE6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627643"/>
              </p:ext>
            </p:extLst>
          </p:nvPr>
        </p:nvGraphicFramePr>
        <p:xfrm>
          <a:off x="9524" y="0"/>
          <a:ext cx="12191999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088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2312894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6560429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4675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N°4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[nom/raison sociale du mandataire du groupement]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ARCHITECTE(S)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4ED5E40D-E2BC-2A1C-166A-FBE786692AA1}"/>
              </a:ext>
            </a:extLst>
          </p:cNvPr>
          <p:cNvSpPr/>
          <p:nvPr/>
        </p:nvSpPr>
        <p:spPr>
          <a:xfrm>
            <a:off x="-9524" y="413092"/>
            <a:ext cx="12192000" cy="4467895"/>
          </a:xfrm>
          <a:prstGeom prst="rect">
            <a:avLst/>
          </a:prstGeom>
          <a:pattFill prst="smGrid">
            <a:fgClr>
              <a:srgbClr val="D0D8E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i="1" dirty="0">
                <a:solidFill>
                  <a:srgbClr val="00338D"/>
                </a:solidFill>
              </a:rPr>
              <a:t>3 vues maximum et 2 minimum</a:t>
            </a:r>
          </a:p>
          <a:p>
            <a:pPr algn="ctr"/>
            <a:endParaRPr lang="fr-FR" sz="2000" i="1" dirty="0">
              <a:solidFill>
                <a:srgbClr val="00338D"/>
              </a:solidFill>
            </a:endParaRPr>
          </a:p>
          <a:p>
            <a:pPr algn="ctr"/>
            <a:r>
              <a:rPr lang="fr-FR" sz="2000" i="1" dirty="0">
                <a:solidFill>
                  <a:srgbClr val="00338D"/>
                </a:solidFill>
              </a:rPr>
              <a:t>au moins 1 vue intérieure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sz="1400" i="1" dirty="0">
                <a:solidFill>
                  <a:srgbClr val="00338D"/>
                </a:solidFill>
              </a:rPr>
              <a:t>Photos, illustrations générales du projet, détail architectural ou schéma représentatif (éventuellement) …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i="1" dirty="0">
                <a:solidFill>
                  <a:srgbClr val="FF0000"/>
                </a:solidFill>
              </a:rPr>
              <a:t>NE MODIFIER NI LES DIMENSIONS DU CADRE NI LA MISE EN PAGE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E6170267-9BE0-B3E2-91BA-31E4CFC4F096}"/>
              </a:ext>
            </a:extLst>
          </p:cNvPr>
          <p:cNvGraphicFramePr>
            <a:graphicFrameLocks noGrp="1"/>
          </p:cNvGraphicFramePr>
          <p:nvPr/>
        </p:nvGraphicFramePr>
        <p:xfrm>
          <a:off x="-4762" y="4667000"/>
          <a:ext cx="12201527" cy="2191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22418">
                  <a:extLst>
                    <a:ext uri="{9D8B030D-6E8A-4147-A177-3AD203B41FA5}">
                      <a16:colId xmlns:a16="http://schemas.microsoft.com/office/drawing/2014/main" val="609977338"/>
                    </a:ext>
                  </a:extLst>
                </a:gridCol>
                <a:gridCol w="2415709">
                  <a:extLst>
                    <a:ext uri="{9D8B030D-6E8A-4147-A177-3AD203B41FA5}">
                      <a16:colId xmlns:a16="http://schemas.microsoft.com/office/drawing/2014/main" val="1986046292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513559489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289989409"/>
                    </a:ext>
                  </a:extLst>
                </a:gridCol>
              </a:tblGrid>
              <a:tr h="251460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Membre de l'équipe concerné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Nature constructive (bois, métal, béton…) de la préfabrication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Eléments du projet réalisés de manière préfabriquée (2D / 3D)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5032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525766"/>
                  </a:ext>
                </a:extLst>
              </a:tr>
              <a:tr h="229536">
                <a:tc>
                  <a:txBody>
                    <a:bodyPr/>
                    <a:lstStyle/>
                    <a:p>
                      <a:pPr algn="r"/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Missions, rôle et « composantes » 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80503"/>
                  </a:ext>
                </a:extLst>
              </a:tr>
              <a:tr h="238717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Maître d’ouvrage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5658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Nature de l’opération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448"/>
                  </a:ext>
                </a:extLst>
              </a:tr>
              <a:tr h="24587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Innovations introduites par l’entreprise dans son process de conception et / ou de réalisation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55346"/>
                  </a:ext>
                </a:extLst>
              </a:tr>
              <a:tr h="24587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Localisation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5152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966642"/>
                  </a:ext>
                </a:extLst>
              </a:tr>
              <a:tr h="166050">
                <a:tc>
                  <a:txBody>
                    <a:bodyPr/>
                    <a:lstStyle/>
                    <a:p>
                      <a:pPr algn="r"/>
                      <a:r>
                        <a:rPr lang="fr-FR" sz="100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Année de mise en service ou avancement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44812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Coûts des travaux K€ HT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037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Surface (SDP en m²)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012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5537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E5067A-ECAE-A285-2A12-F8D9F3CAC0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C535CE1B-67BE-ABC4-0605-0E325F424C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148017"/>
              </p:ext>
            </p:extLst>
          </p:nvPr>
        </p:nvGraphicFramePr>
        <p:xfrm>
          <a:off x="9524" y="0"/>
          <a:ext cx="12191999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088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2312894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6560429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4675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N°5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[nom/raison sociale du mandataire du groupement]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ARCHITECTE(S)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F0C30824-B3B3-ABA1-C294-FC1CD704D202}"/>
              </a:ext>
            </a:extLst>
          </p:cNvPr>
          <p:cNvSpPr/>
          <p:nvPr/>
        </p:nvSpPr>
        <p:spPr>
          <a:xfrm>
            <a:off x="-9524" y="413092"/>
            <a:ext cx="12192000" cy="4467895"/>
          </a:xfrm>
          <a:prstGeom prst="rect">
            <a:avLst/>
          </a:prstGeom>
          <a:pattFill prst="smGrid">
            <a:fgClr>
              <a:srgbClr val="D0D8E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i="1" dirty="0">
                <a:solidFill>
                  <a:srgbClr val="00338D"/>
                </a:solidFill>
              </a:rPr>
              <a:t>3 vues maximum et 2 minimum</a:t>
            </a:r>
          </a:p>
          <a:p>
            <a:pPr algn="ctr"/>
            <a:endParaRPr lang="fr-FR" sz="2000" i="1" dirty="0">
              <a:solidFill>
                <a:srgbClr val="00338D"/>
              </a:solidFill>
            </a:endParaRPr>
          </a:p>
          <a:p>
            <a:pPr algn="ctr"/>
            <a:r>
              <a:rPr lang="fr-FR" sz="2000" i="1" dirty="0">
                <a:solidFill>
                  <a:srgbClr val="00338D"/>
                </a:solidFill>
              </a:rPr>
              <a:t>au moins 1 vue intérieure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sz="1400" i="1" dirty="0">
                <a:solidFill>
                  <a:srgbClr val="00338D"/>
                </a:solidFill>
              </a:rPr>
              <a:t>Photos, illustrations générales du projet, détail architectural ou schéma représentatif (éventuellement) …</a:t>
            </a:r>
          </a:p>
          <a:p>
            <a:pPr algn="ctr"/>
            <a:endParaRPr lang="fr-FR" i="1" dirty="0">
              <a:solidFill>
                <a:srgbClr val="00338D"/>
              </a:solidFill>
            </a:endParaRPr>
          </a:p>
          <a:p>
            <a:pPr algn="ctr"/>
            <a:r>
              <a:rPr lang="fr-FR" i="1" dirty="0">
                <a:solidFill>
                  <a:srgbClr val="FF0000"/>
                </a:solidFill>
              </a:rPr>
              <a:t>NE MODIFIER NI LES DIMENSIONS DU CADRE NI LA MISE EN PAGE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E8B1FB31-6C22-76FC-A0DC-87C1CA38F0CE}"/>
              </a:ext>
            </a:extLst>
          </p:cNvPr>
          <p:cNvGraphicFramePr>
            <a:graphicFrameLocks noGrp="1"/>
          </p:cNvGraphicFramePr>
          <p:nvPr/>
        </p:nvGraphicFramePr>
        <p:xfrm>
          <a:off x="-4762" y="4667000"/>
          <a:ext cx="12201527" cy="2191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22418">
                  <a:extLst>
                    <a:ext uri="{9D8B030D-6E8A-4147-A177-3AD203B41FA5}">
                      <a16:colId xmlns:a16="http://schemas.microsoft.com/office/drawing/2014/main" val="609977338"/>
                    </a:ext>
                  </a:extLst>
                </a:gridCol>
                <a:gridCol w="2415709">
                  <a:extLst>
                    <a:ext uri="{9D8B030D-6E8A-4147-A177-3AD203B41FA5}">
                      <a16:colId xmlns:a16="http://schemas.microsoft.com/office/drawing/2014/main" val="1986046292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513559489"/>
                    </a:ext>
                  </a:extLst>
                </a:gridCol>
                <a:gridCol w="3731700">
                  <a:extLst>
                    <a:ext uri="{9D8B030D-6E8A-4147-A177-3AD203B41FA5}">
                      <a16:colId xmlns:a16="http://schemas.microsoft.com/office/drawing/2014/main" val="289989409"/>
                    </a:ext>
                  </a:extLst>
                </a:gridCol>
              </a:tblGrid>
              <a:tr h="251460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Membre de l'équipe concerné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Nature constructive (bois, métal, béton…) de la préfabrication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Eléments du projet réalisés de manière préfabriquée (2D / 3D)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5032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525766"/>
                  </a:ext>
                </a:extLst>
              </a:tr>
              <a:tr h="229536">
                <a:tc>
                  <a:txBody>
                    <a:bodyPr/>
                    <a:lstStyle/>
                    <a:p>
                      <a:pPr algn="r"/>
                      <a:r>
                        <a:rPr lang="fr-FR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Missions, rôle et « composantes » 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80503"/>
                  </a:ext>
                </a:extLst>
              </a:tr>
              <a:tr h="238717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Maître d’ouvrage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5658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Nature de l’opération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448"/>
                  </a:ext>
                </a:extLst>
              </a:tr>
              <a:tr h="24587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Innovations introduites par l’entreprise dans son process de conception et / ou de réalisation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55346"/>
                  </a:ext>
                </a:extLst>
              </a:tr>
              <a:tr h="245870">
                <a:tc rowSpan="2"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Localisation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5152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966642"/>
                  </a:ext>
                </a:extLst>
              </a:tr>
              <a:tr h="166050">
                <a:tc>
                  <a:txBody>
                    <a:bodyPr/>
                    <a:lstStyle/>
                    <a:p>
                      <a:pPr algn="r"/>
                      <a:r>
                        <a:rPr lang="fr-FR" sz="100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Année de mise en service ou avancement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44812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Coûts des travaux K€ HT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037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Surface (SDP en m²)</a:t>
                      </a: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D5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012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3103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D2C20E-6028-E99E-3D9D-79EC5BD54B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3D276F-0097-CF7B-6DEF-BABC382F7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9</a:t>
            </a:fld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B767FE-60EB-1699-200C-BCD8238B3B00}"/>
              </a:ext>
            </a:extLst>
          </p:cNvPr>
          <p:cNvSpPr txBox="1">
            <a:spLocks/>
          </p:cNvSpPr>
          <p:nvPr/>
        </p:nvSpPr>
        <p:spPr>
          <a:xfrm>
            <a:off x="1299713" y="1810110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fr-FR" b="1" dirty="0">
                <a:latin typeface="Marianne" panose="02000000000000000000" pitchFamily="50" charset="0"/>
              </a:rPr>
            </a:br>
            <a:r>
              <a:rPr lang="fr-FR" sz="3700" dirty="0">
                <a:latin typeface="Marianne" panose="02000000000000000000" pitchFamily="50" charset="0"/>
              </a:rPr>
              <a:t>Références de l’entreprise ou des entreprises de construction </a:t>
            </a:r>
          </a:p>
          <a:p>
            <a:pPr algn="ctr"/>
            <a:r>
              <a:rPr lang="fr-FR" sz="3700" dirty="0">
                <a:latin typeface="Marianne" panose="02000000000000000000" pitchFamily="50" charset="0"/>
              </a:rPr>
              <a:t>(entreprise générale et constructeur d’ouvrages préfabriqués) </a:t>
            </a:r>
          </a:p>
        </p:txBody>
      </p:sp>
      <p:graphicFrame>
        <p:nvGraphicFramePr>
          <p:cNvPr id="8" name="Tableau 5">
            <a:extLst>
              <a:ext uri="{FF2B5EF4-FFF2-40B4-BE49-F238E27FC236}">
                <a16:creationId xmlns:a16="http://schemas.microsoft.com/office/drawing/2014/main" id="{26606272-2FCF-8684-B502-44F855B2412A}"/>
              </a:ext>
            </a:extLst>
          </p:cNvPr>
          <p:cNvGraphicFramePr>
            <a:graphicFrameLocks noGrp="1"/>
          </p:cNvGraphicFramePr>
          <p:nvPr/>
        </p:nvGraphicFramePr>
        <p:xfrm>
          <a:off x="9524" y="0"/>
          <a:ext cx="12182476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82476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48979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</TotalTime>
  <Words>2483</Words>
  <Application>Microsoft Office PowerPoint</Application>
  <PresentationFormat>Grand écran</PresentationFormat>
  <Paragraphs>396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Marianne</vt:lpstr>
      <vt:lpstr>Thème Office</vt:lpstr>
      <vt:lpstr>PARTENARIAT D’INNOVATION QCP  Cadre de présentation graphique des références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 ANGERS Cadre de présentation des références détaillées</dc:title>
  <dc:creator>Marie Maisonneuve</dc:creator>
  <cp:lastModifiedBy>LIENHART Jean-Baptiste</cp:lastModifiedBy>
  <cp:revision>40</cp:revision>
  <dcterms:created xsi:type="dcterms:W3CDTF">2022-11-24T16:12:02Z</dcterms:created>
  <dcterms:modified xsi:type="dcterms:W3CDTF">2025-06-30T09:20:12Z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avedOnce">
    <vt:lpwstr>true</vt:lpwstr>
  </property>
</Properties>
</file>